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75" r:id="rId3"/>
    <p:sldId id="968" r:id="rId4"/>
    <p:sldId id="970" r:id="rId5"/>
    <p:sldId id="892" r:id="rId6"/>
    <p:sldId id="940" r:id="rId7"/>
    <p:sldId id="974" r:id="rId8"/>
    <p:sldId id="941" r:id="rId9"/>
    <p:sldId id="971" r:id="rId10"/>
    <p:sldId id="945" r:id="rId11"/>
    <p:sldId id="975" r:id="rId12"/>
    <p:sldId id="944" r:id="rId13"/>
    <p:sldId id="954" r:id="rId14"/>
    <p:sldId id="952" r:id="rId15"/>
    <p:sldId id="946" r:id="rId16"/>
    <p:sldId id="947" r:id="rId17"/>
    <p:sldId id="949" r:id="rId18"/>
    <p:sldId id="950" r:id="rId19"/>
    <p:sldId id="951" r:id="rId20"/>
    <p:sldId id="955" r:id="rId21"/>
    <p:sldId id="957" r:id="rId22"/>
    <p:sldId id="958" r:id="rId23"/>
    <p:sldId id="959" r:id="rId24"/>
    <p:sldId id="960" r:id="rId25"/>
    <p:sldId id="961" r:id="rId26"/>
    <p:sldId id="962" r:id="rId27"/>
    <p:sldId id="976" r:id="rId28"/>
    <p:sldId id="938" r:id="rId29"/>
    <p:sldId id="935" r:id="rId30"/>
    <p:sldId id="936" r:id="rId31"/>
    <p:sldId id="939" r:id="rId32"/>
    <p:sldId id="937" r:id="rId33"/>
    <p:sldId id="977" r:id="rId34"/>
    <p:sldId id="942" r:id="rId35"/>
    <p:sldId id="270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450B"/>
    <a:srgbClr val="FF9966"/>
    <a:srgbClr val="66B5C9"/>
    <a:srgbClr val="E60000"/>
    <a:srgbClr val="EDB159"/>
    <a:srgbClr val="A20000"/>
    <a:srgbClr val="A40000"/>
    <a:srgbClr val="9E0000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13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486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说明：从多个实体节点出发，查询指定关系，与输入节点直接相关节点的关系网络路径。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、支持多个不同类型的节点出发，计算直接共同邻居节点；不支持多个不同类型的节点出发，计算间接共同邻居节点；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、支持查询多个关系；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、支持定义关系的过滤条件；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、支持定义目标节点的过滤条件；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、支持多个相同类型的节点出发，计算间接共同邻居节点；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、支持对当前关系分析页面、集合数据、全库数据分析。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24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、支持分析包含多个不同类型的节点关系网络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、支持定义数据集合内关系的过滤条件；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、支持定义数据集合内节点的过滤条件；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、支持对当前关系分析页面、集合数据、全库数据分析。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435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、支持分析包含多个不同类型的节点关系网络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、支持定义数据集合内关系的过滤条件；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、支持定义数据集合内节点的过滤条件；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、支持对当前关系分析页面、集合数据、全库数据分析。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27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54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2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819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42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85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Verdana" panose="020B0604030504040204" pitchFamily="34" charset="0"/>
                <a:sym typeface="Verdana" panose="020B0604030504040204" pitchFamily="34" charset="0"/>
              </a:rPr>
              <a:t>实体对象解析：</a:t>
            </a:r>
            <a:r>
              <a:rPr lang="zh-CN" altLang="en-US" sz="1200" dirty="0"/>
              <a:t>通过特征属性查找对象和对象多层关系扩展</a:t>
            </a:r>
            <a:endParaRPr lang="en-US" altLang="zh-CN" sz="1200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关联反查：从一个或多个实体节点出发，查询指定关系的关系网络路径。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10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知识图谱的设计：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需要哪些实体、关系和属性？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哪些属性可以做为实体，哪些实体可以作为属性？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哪些信息不需要放在知识图谱中？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一切要从业务逻辑出发，并且通过观察知识图谱的设计也很容易推测其背后业务的逻辑，而且设计时也要想好未来业务可能的变化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效率原则（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效率原则让知识图谱尽量轻量化、并决定哪些数据放在知识图谱，哪些数据不需要放在知识图谱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分析关系来说没有太多作用 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访问频率低，放在</a:t>
            </a:r>
            <a:r>
              <a:rPr lang="zh-CN" altLang="en-US" dirty="0"/>
              <a:t>知识图谱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上反而影响效率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）的角度，我们不需要把跟关系分析无关的实体放在图谱当中；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冗余原则（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）的角度，有些重复性信息、高频信息可以放到传统数据库当中。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9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知识图谱的设计：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需要哪些实体、关系和属性？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哪些属性可以做为实体，哪些实体可以作为属性？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哪些信息不需要放在知识图谱中？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一切要从业务逻辑出发，并且通过观察知识图谱的设计也很容易推测其背后业务的逻辑，而且设计时也要想好未来业务可能的变化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效率原则（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效率原则让知识图谱尽量轻量化、并决定哪些数据放在知识图谱，哪些数据不需要放在知识图谱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分析关系来说没有太多作用 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访问频率低，放在</a:t>
            </a:r>
            <a:r>
              <a:rPr lang="zh-CN" altLang="en-US" dirty="0"/>
              <a:t>知识图谱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上反而影响效率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）的角度，我们不需要把跟关系分析无关的实体放在图谱当中；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冗余原则（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Principle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）的角度，有些重复性信息、高频信息可以放到传统数据库当中。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70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6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从一个或多个实体节点出发，查询指定关系的关系网络路径，包含一键查询和多度复杂条件查询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09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从一个或多个实体节点出发，查询指定关系的关系网络路径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44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从一个或多个实体节点出发，查询指定关系的关系网络路径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17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说明：从多个实体节点出发，查询指定关系，与输入节点直接相关节点的关系网络路径。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、支持多个不同类型的节点出发，计算直接共同邻居节点；不支持多个不同类型的节点出发，计算间接共同邻居节点；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、支持查询多个关系；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、支持定义关系的过滤条件；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、支持定义目标节点的过滤条件；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、支持多个相同类型的节点出发，计算间接共同邻居节点；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、支持对当前关系分析页面、集合数据、全库数据分析。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0A175-438D-8F46-9D15-39916454810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47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F3DD475-50CD-469A-BA80-87C487FA4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11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8B9C58D-3F35-4CF0-B329-0E649039C750}"/>
              </a:ext>
            </a:extLst>
          </p:cNvPr>
          <p:cNvSpPr/>
          <p:nvPr userDrawn="1"/>
        </p:nvSpPr>
        <p:spPr>
          <a:xfrm>
            <a:off x="0" y="5369974"/>
            <a:ext cx="12192000" cy="1236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521235" y="3302808"/>
            <a:ext cx="5587744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521235" y="1799772"/>
            <a:ext cx="5587744" cy="1340216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21235" y="5573396"/>
            <a:ext cx="566612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21235" y="5869667"/>
            <a:ext cx="566612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3199736-CD3C-4F5F-AC20-C107E879C58F}"/>
              </a:ext>
            </a:extLst>
          </p:cNvPr>
          <p:cNvSpPr/>
          <p:nvPr userDrawn="1"/>
        </p:nvSpPr>
        <p:spPr>
          <a:xfrm>
            <a:off x="3263900" y="0"/>
            <a:ext cx="8928100" cy="6858000"/>
          </a:xfrm>
          <a:prstGeom prst="rect">
            <a:avLst/>
          </a:prstGeom>
          <a:pattFill prst="ltUpDiag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45684" y="228346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46800" y="317881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6" name="图片 115" descr="图片包含 户外艺术系列&#10;&#10;已生成极高可信度的说明">
            <a:extLst>
              <a:ext uri="{FF2B5EF4-FFF2-40B4-BE49-F238E27FC236}">
                <a16:creationId xmlns="" xmlns:a16="http://schemas.microsoft.com/office/drawing/2014/main" id="{8ADB037D-45E4-4FAF-AE3F-FB9F9A6BC8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59" y="834331"/>
            <a:ext cx="583352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=""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="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14017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37079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=""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341172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7" name="图片 6" descr="图片包含 户外艺术系列&#10;&#10;已生成极高可信度的说明">
            <a:extLst>
              <a:ext uri="{FF2B5EF4-FFF2-40B4-BE49-F238E27FC236}">
                <a16:creationId xmlns="" xmlns:a16="http://schemas.microsoft.com/office/drawing/2014/main" id="{66A49C53-CD4F-436E-B735-19DF7A4B9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59" y="834331"/>
            <a:ext cx="583352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363175" y="303730"/>
            <a:ext cx="0" cy="874147"/>
          </a:xfrm>
          <a:prstGeom prst="line">
            <a:avLst/>
          </a:prstGeom>
          <a:noFill/>
          <a:ln w="9525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354207" y="620974"/>
            <a:ext cx="10515600" cy="601147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>
            <a:lvl1pPr>
              <a:defRPr sz="2800">
                <a:solidFill>
                  <a:srgbClr val="0C4BA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53149" y="285597"/>
            <a:ext cx="2496000" cy="360000"/>
          </a:xfrm>
          <a:prstGeom prst="rect">
            <a:avLst/>
          </a:prstGeom>
          <a:solidFill>
            <a:srgbClr val="0C4BA1"/>
          </a:solidFill>
          <a:ln>
            <a:noFill/>
          </a:ln>
        </p:spPr>
        <p:txBody>
          <a:bodyPr vert="horz" wrap="square" anchor="ctr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304800" marR="0" lvl="0" indent="-304800" algn="l" defTabSz="8143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353150" y="1357314"/>
            <a:ext cx="11557497" cy="53389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+mn-ea"/>
                <a:ea typeface="+mn-ea"/>
              </a:defRPr>
            </a:lvl1pPr>
            <a:lvl2pPr marL="408384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2pPr>
            <a:lvl3pPr marL="816769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3pPr>
            <a:lvl4pPr marL="1223963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4pPr>
            <a:lvl5pPr marL="1632347" indent="0">
              <a:lnSpc>
                <a:spcPct val="150000"/>
              </a:lnSpc>
              <a:buNone/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70434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=""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2019/2/14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=""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=""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521235" y="3531879"/>
            <a:ext cx="5587744" cy="558799"/>
          </a:xfrm>
        </p:spPr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521235" y="1814457"/>
            <a:ext cx="5587744" cy="1340216"/>
          </a:xfrm>
        </p:spPr>
        <p:txBody>
          <a:bodyPr/>
          <a:lstStyle/>
          <a:p>
            <a:r>
              <a:rPr lang="zh-CN" altLang="en-US" dirty="0"/>
              <a:t>知识图谱分析平台介绍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AAA46A9E-7919-4F28-BC2E-280E9F2D7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6D04CC16-ED6A-40FC-A1DA-9227E81F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0508"/>
            <a:ext cx="12192000" cy="15274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3210D1D-17B9-4B9A-91CA-A997C033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3" y="3326121"/>
            <a:ext cx="152413" cy="2057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521AF081-ADAB-4609-8F0E-56C3E2AF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354" y="5231439"/>
            <a:ext cx="307667" cy="2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="" xmlns:a16="http://schemas.microsoft.com/office/drawing/2014/main" id="{7CBDBD97-3A0D-4688-A3E5-ED0C1C553A21}"/>
              </a:ext>
            </a:extLst>
          </p:cNvPr>
          <p:cNvSpPr/>
          <p:nvPr/>
        </p:nvSpPr>
        <p:spPr>
          <a:xfrm>
            <a:off x="1032771" y="1493426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关系查询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133EAA1C-B940-4397-9C34-A144E7D0B10F}"/>
              </a:ext>
            </a:extLst>
          </p:cNvPr>
          <p:cNvSpPr/>
          <p:nvPr/>
        </p:nvSpPr>
        <p:spPr>
          <a:xfrm>
            <a:off x="970848" y="5332456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网络分析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="" xmlns:a16="http://schemas.microsoft.com/office/drawing/2014/main" id="{11D7B99C-AF42-4904-BE3D-57DF7B0C14A2}"/>
              </a:ext>
            </a:extLst>
          </p:cNvPr>
          <p:cNvSpPr/>
          <p:nvPr/>
        </p:nvSpPr>
        <p:spPr>
          <a:xfrm>
            <a:off x="6822958" y="1493426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轨迹分析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589B954E-11D8-4EB1-8615-711F2CDF6E9D}"/>
              </a:ext>
            </a:extLst>
          </p:cNvPr>
          <p:cNvSpPr/>
          <p:nvPr/>
        </p:nvSpPr>
        <p:spPr>
          <a:xfrm>
            <a:off x="6814266" y="3322675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战法推荐</a:t>
            </a:r>
            <a:endParaRPr kumimoji="1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15403AD1-C9EC-4B50-99DB-FB7BDD118262}"/>
              </a:ext>
            </a:extLst>
          </p:cNvPr>
          <p:cNvSpPr/>
          <p:nvPr/>
        </p:nvSpPr>
        <p:spPr>
          <a:xfrm>
            <a:off x="1032771" y="217477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实体对象查找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可疑对象匹配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实体关系详情展示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关联反查，根据对象特征查找关联对象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7372DE57-D29E-41F0-94A1-7E06B74F751F}"/>
              </a:ext>
            </a:extLst>
          </p:cNvPr>
          <p:cNvSpPr/>
          <p:nvPr/>
        </p:nvSpPr>
        <p:spPr>
          <a:xfrm>
            <a:off x="1032771" y="6006266"/>
            <a:ext cx="19094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社团划分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社团骨干成员分析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亲密成员分析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F438B683-CC87-46F3-B963-16C3DF53513D}"/>
              </a:ext>
            </a:extLst>
          </p:cNvPr>
          <p:cNvSpPr/>
          <p:nvPr/>
        </p:nvSpPr>
        <p:spPr>
          <a:xfrm>
            <a:off x="6876189" y="2194247"/>
            <a:ext cx="58661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查看对象轨迹、事件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轨迹播放，查看对象某时间点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段行为轨迹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圈选分析，特定时间、空间按条件找人、车、手机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共现分析，分析在多个时空域上都出现的对象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8207EEA9-4E95-4935-BD44-513C08865184}"/>
              </a:ext>
            </a:extLst>
          </p:cNvPr>
          <p:cNvSpPr/>
          <p:nvPr/>
        </p:nvSpPr>
        <p:spPr>
          <a:xfrm>
            <a:off x="6876189" y="4028109"/>
            <a:ext cx="38843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集合碰撞，多条线索碰撞分析锁定犯罪人群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自定义对象标签、对象合并、新建关系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协作分析，协同分析案情，共享分析结果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="" xmlns:a16="http://schemas.microsoft.com/office/drawing/2014/main" id="{65F56D95-7651-437D-9191-5028430D58E4}"/>
              </a:ext>
            </a:extLst>
          </p:cNvPr>
          <p:cNvSpPr/>
          <p:nvPr/>
        </p:nvSpPr>
        <p:spPr>
          <a:xfrm>
            <a:off x="970848" y="3272907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关系分析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146F297D-A64B-456D-B8FA-AF96875944C0}"/>
              </a:ext>
            </a:extLst>
          </p:cNvPr>
          <p:cNvSpPr/>
          <p:nvPr/>
        </p:nvSpPr>
        <p:spPr>
          <a:xfrm>
            <a:off x="970848" y="40136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共同邻居， 共同关联对象分析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路径分析，分析两对象间最短路径或所有路径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群集分析，分析多个对象间互相关联关系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对象行为时序分析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39451676-4061-49C8-ACFC-65F70B3C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="" xmlns:a16="http://schemas.microsoft.com/office/drawing/2014/main" id="{ECF821FF-5ABC-4C7E-996D-5E7F8DD76C94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知识图谱平台能力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="" xmlns:a16="http://schemas.microsoft.com/office/drawing/2014/main" id="{7DCDB333-10D3-400C-BE77-F00CF79EAFED}"/>
              </a:ext>
            </a:extLst>
          </p:cNvPr>
          <p:cNvSpPr/>
          <p:nvPr/>
        </p:nvSpPr>
        <p:spPr>
          <a:xfrm>
            <a:off x="6876189" y="5207747"/>
            <a:ext cx="2375452" cy="496956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交互协作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3329EE45-CF81-4C7E-98F8-588C949A5C62}"/>
              </a:ext>
            </a:extLst>
          </p:cNvPr>
          <p:cNvSpPr/>
          <p:nvPr/>
        </p:nvSpPr>
        <p:spPr>
          <a:xfrm>
            <a:off x="6938112" y="5913181"/>
            <a:ext cx="38843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集合碰撞，多条线索碰撞分析锁定犯罪人群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自定义对象标签、对象合并、新建关系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协作分析，协同分析案情，共享分析结果</a:t>
            </a:r>
          </a:p>
        </p:txBody>
      </p:sp>
    </p:spTree>
    <p:extLst>
      <p:ext uri="{BB962C8B-B14F-4D97-AF65-F5344CB8AC3E}">
        <p14:creationId xmlns:p14="http://schemas.microsoft.com/office/powerpoint/2010/main" val="12764534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16644" y="1467188"/>
            <a:ext cx="8140076" cy="4003616"/>
            <a:chOff x="3696888" y="1780800"/>
            <a:chExt cx="7823599" cy="4003616"/>
          </a:xfrm>
        </p:grpSpPr>
        <p:sp>
          <p:nvSpPr>
            <p:cNvPr id="7" name="iṡľïḑè">
              <a:extLst>
                <a:ext uri="{FF2B5EF4-FFF2-40B4-BE49-F238E27FC236}">
                  <a16:creationId xmlns="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ïṣḻîḍé">
            <a:extLst>
              <a:ext uri="{FF2B5EF4-FFF2-40B4-BE49-F238E27FC236}">
                <a16:creationId xmlns="" xmlns:a16="http://schemas.microsoft.com/office/drawing/2014/main" id="{75324A05-F42F-4EE5-AE34-4FCF7AF9C0E8}"/>
              </a:ext>
            </a:extLst>
          </p:cNvPr>
          <p:cNvSpPr/>
          <p:nvPr/>
        </p:nvSpPr>
        <p:spPr>
          <a:xfrm flipH="1">
            <a:off x="5236202" y="0"/>
            <a:ext cx="6955798" cy="6868160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854837"/>
              <a:gd name="connsiteY0" fmla="*/ 0 h 6858000"/>
              <a:gd name="connsiteX1" fmla="*/ 5389094 w 7854837"/>
              <a:gd name="connsiteY1" fmla="*/ 0 h 6858000"/>
              <a:gd name="connsiteX2" fmla="*/ 7854837 w 7854837"/>
              <a:gd name="connsiteY2" fmla="*/ 6837680 h 6858000"/>
              <a:gd name="connsiteX3" fmla="*/ 0 w 7854837"/>
              <a:gd name="connsiteY3" fmla="*/ 6858000 h 6858000"/>
              <a:gd name="connsiteX4" fmla="*/ 0 w 7854837"/>
              <a:gd name="connsiteY4" fmla="*/ 0 h 6858000"/>
              <a:gd name="connsiteX0" fmla="*/ 0 w 7912625"/>
              <a:gd name="connsiteY0" fmla="*/ 0 h 6868160"/>
              <a:gd name="connsiteX1" fmla="*/ 5389094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  <a:gd name="connsiteX0" fmla="*/ 0 w 7912625"/>
              <a:gd name="connsiteY0" fmla="*/ 0 h 6868160"/>
              <a:gd name="connsiteX1" fmla="*/ 5323259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2625" h="6868160">
                <a:moveTo>
                  <a:pt x="0" y="0"/>
                </a:moveTo>
                <a:lnTo>
                  <a:pt x="5323259" y="0"/>
                </a:lnTo>
                <a:lnTo>
                  <a:pt x="7912625" y="68681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7000">
                <a:srgbClr val="1A6BA2"/>
              </a:gs>
              <a:gs pos="93000">
                <a:srgbClr val="022D9A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B23EC93-F835-46BE-8DAC-A9AF3DE99679}"/>
              </a:ext>
            </a:extLst>
          </p:cNvPr>
          <p:cNvSpPr txBox="1"/>
          <p:nvPr/>
        </p:nvSpPr>
        <p:spPr>
          <a:xfrm>
            <a:off x="2550160" y="2412603"/>
            <a:ext cx="638621" cy="8636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90000"/>
                    <a:lumOff val="1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3</a:t>
            </a:r>
            <a:endParaRPr lang="zh-CN" altLang="en-US" spc="100" dirty="0">
              <a:solidFill>
                <a:schemeClr val="accent1">
                  <a:lumMod val="90000"/>
                  <a:lumOff val="10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îṧḷíḓé">
            <a:extLst>
              <a:ext uri="{FF2B5EF4-FFF2-40B4-BE49-F238E27FC236}">
                <a16:creationId xmlns="" xmlns:a16="http://schemas.microsoft.com/office/drawing/2014/main" id="{F2CABBD8-FF4A-40B2-AE2C-EE32E6825DD0}"/>
              </a:ext>
            </a:extLst>
          </p:cNvPr>
          <p:cNvSpPr/>
          <p:nvPr/>
        </p:nvSpPr>
        <p:spPr>
          <a:xfrm flipH="1">
            <a:off x="4026089" y="1783080"/>
            <a:ext cx="7172396" cy="2420888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103594"/>
              <a:gd name="connsiteY0" fmla="*/ 0 h 6858000"/>
              <a:gd name="connsiteX1" fmla="*/ 6309746 w 7103594"/>
              <a:gd name="connsiteY1" fmla="*/ 115985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4" fmla="*/ 0 w 7103594"/>
              <a:gd name="connsiteY4" fmla="*/ 0 h 6858000"/>
              <a:gd name="connsiteX0" fmla="*/ 0 w 7178749"/>
              <a:gd name="connsiteY0" fmla="*/ 0 h 6858000"/>
              <a:gd name="connsiteX1" fmla="*/ 6309746 w 7178749"/>
              <a:gd name="connsiteY1" fmla="*/ 115985 h 6858000"/>
              <a:gd name="connsiteX2" fmla="*/ 7178749 w 7178749"/>
              <a:gd name="connsiteY2" fmla="*/ 6858000 h 6858000"/>
              <a:gd name="connsiteX3" fmla="*/ 0 w 7178749"/>
              <a:gd name="connsiteY3" fmla="*/ 6858000 h 6858000"/>
              <a:gd name="connsiteX4" fmla="*/ 0 w 71787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749" h="6858000">
                <a:moveTo>
                  <a:pt x="0" y="0"/>
                </a:moveTo>
                <a:lnTo>
                  <a:pt x="6309746" y="115985"/>
                </a:lnTo>
                <a:lnTo>
                  <a:pt x="71787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1" name="标题 4">
            <a:extLst>
              <a:ext uri="{FF2B5EF4-FFF2-40B4-BE49-F238E27FC236}">
                <a16:creationId xmlns="" xmlns:a16="http://schemas.microsoft.com/office/drawing/2014/main" id="{C1DCADE4-49B2-47CA-9D82-D8A5D4594040}"/>
              </a:ext>
            </a:extLst>
          </p:cNvPr>
          <p:cNvSpPr txBox="1">
            <a:spLocks/>
          </p:cNvSpPr>
          <p:nvPr/>
        </p:nvSpPr>
        <p:spPr>
          <a:xfrm>
            <a:off x="4921673" y="2417286"/>
            <a:ext cx="4442135" cy="8953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íSḻíḑê">
            <a:extLst>
              <a:ext uri="{FF2B5EF4-FFF2-40B4-BE49-F238E27FC236}">
                <a16:creationId xmlns="" xmlns:a16="http://schemas.microsoft.com/office/drawing/2014/main" id="{AAC748BD-71B4-44F1-857C-80AE1067EAEB}"/>
              </a:ext>
            </a:extLst>
          </p:cNvPr>
          <p:cNvGrpSpPr/>
          <p:nvPr/>
        </p:nvGrpSpPr>
        <p:grpSpPr>
          <a:xfrm>
            <a:off x="673100" y="107940"/>
            <a:ext cx="4079875" cy="1172220"/>
            <a:chOff x="673100" y="107940"/>
            <a:chExt cx="4079875" cy="1172220"/>
          </a:xfrm>
        </p:grpSpPr>
        <p:sp>
          <p:nvSpPr>
            <p:cNvPr id="33" name="îşḷïḋê">
              <a:extLst>
                <a:ext uri="{FF2B5EF4-FFF2-40B4-BE49-F238E27FC236}">
                  <a16:creationId xmlns="" xmlns:a16="http://schemas.microsoft.com/office/drawing/2014/main" id="{463A6B7B-41AE-4FD6-A630-0489AC32F238}"/>
                </a:ext>
              </a:extLst>
            </p:cNvPr>
            <p:cNvSpPr/>
            <p:nvPr/>
          </p:nvSpPr>
          <p:spPr>
            <a:xfrm>
              <a:off x="673100" y="1123950"/>
              <a:ext cx="4079875" cy="156210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5" name="îṧļíde">
              <a:extLst>
                <a:ext uri="{FF2B5EF4-FFF2-40B4-BE49-F238E27FC236}">
                  <a16:creationId xmlns="" xmlns:a16="http://schemas.microsoft.com/office/drawing/2014/main" id="{BC5371E8-82C6-40B1-9D12-B5184B135961}"/>
                </a:ext>
              </a:extLst>
            </p:cNvPr>
            <p:cNvSpPr/>
            <p:nvPr/>
          </p:nvSpPr>
          <p:spPr>
            <a:xfrm>
              <a:off x="700086" y="107940"/>
              <a:ext cx="3185487" cy="92333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5400" b="1" dirty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48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15403AD1-C9EC-4B50-99DB-FB7BDD118262}"/>
              </a:ext>
            </a:extLst>
          </p:cNvPr>
          <p:cNvSpPr/>
          <p:nvPr/>
        </p:nvSpPr>
        <p:spPr>
          <a:xfrm>
            <a:off x="353149" y="15471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定义业务范畴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配置数据源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配置数据表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05DC4B3-48FF-42F7-A60C-028D691F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BEB4FEDF-EC35-4427-A687-6E040618563C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知识图谱设计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数据源表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DFA2152-85A5-46ED-8A8E-BB651DE6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3" y="2627879"/>
            <a:ext cx="7285021" cy="39995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2269834A-CF57-48E8-9B0B-38F00A8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18" y="1547116"/>
            <a:ext cx="7211272" cy="39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15403AD1-C9EC-4B50-99DB-FB7BDD118262}"/>
              </a:ext>
            </a:extLst>
          </p:cNvPr>
          <p:cNvSpPr/>
          <p:nvPr/>
        </p:nvSpPr>
        <p:spPr>
          <a:xfrm>
            <a:off x="353149" y="15471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定义实体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属性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定义数据存储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查询分析效率设计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43A40AB7-FE1A-48C6-B6CC-88E78520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60A2A1B5-7362-4DB9-BBB2-A58E4FACCB70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知识图谱设计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关系模型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45DC331F-0337-4443-BE15-72ECB358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6" y="3179863"/>
            <a:ext cx="6901361" cy="3063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9624AC7C-8C26-48A8-BE34-3FD0B5189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96" y="1648243"/>
            <a:ext cx="6939478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="" xmlns:a16="http://schemas.microsoft.com/office/drawing/2014/main" id="{146F297D-A64B-456D-B8FA-AF96875944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526" y="1561431"/>
            <a:ext cx="11557497" cy="20391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数据实时性要求</a:t>
            </a:r>
            <a:endParaRPr lang="en-US" altLang="zh-CN" sz="1800" dirty="0"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数据的前后依赖关系</a:t>
            </a:r>
            <a:endParaRPr lang="en-US" altLang="zh-CN" sz="1800" dirty="0"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实体属性合并，关系重构</a:t>
            </a:r>
            <a:endParaRPr lang="en-US" altLang="zh-CN" sz="1800" dirty="0"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cs typeface="+mn-ea"/>
                <a:sym typeface="+mn-lt"/>
              </a:rPr>
              <a:t>导入任务监控</a:t>
            </a:r>
          </a:p>
          <a:p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215DCE9-7FCB-43DD-B9A4-552B2CD3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F4D1343E-048C-4752-A5F7-5450DE61FABD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数据存入知识图谱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870255C-CB44-4870-8620-0954B50C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802" y="2246535"/>
            <a:ext cx="8087557" cy="42376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43D535B-B185-492D-A4B6-1BCA112E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252" y="1734692"/>
            <a:ext cx="3614092" cy="45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11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内容占位符 18">
            <a:extLst>
              <a:ext uri="{FF2B5EF4-FFF2-40B4-BE49-F238E27FC236}">
                <a16:creationId xmlns="" xmlns:a16="http://schemas.microsoft.com/office/drawing/2014/main" id="{29A9DD8E-6562-40C2-98D7-9743599A34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1526" y="2918843"/>
            <a:ext cx="4843432" cy="377935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274390" y="1264455"/>
            <a:ext cx="11003209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加载实体可通过三种方式实现不同场景节点初始化需求（精确查找、文件加载、复杂条件查找）。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33988258-76BA-48DD-82EE-085FAE96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70" y="2439114"/>
            <a:ext cx="4753049" cy="38629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2E61507E-F55B-4287-8736-686E4CB55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22" y="2124089"/>
            <a:ext cx="5185680" cy="38629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9CEC17FD-3833-4ECE-803D-D93CE54E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84FE1C13-9BE6-4180-8C6A-CBE4DA9142EC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平台查询功能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实体查找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A5DD47B-F7C3-4D5F-B353-8FAC89A4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326" y="1903982"/>
            <a:ext cx="611939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4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7016F4E2-9AF1-481B-9F6C-FDF75B5F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22" y="3015693"/>
            <a:ext cx="3642978" cy="348418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145064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根据已知对象，查询指定关系或目标对象的关系网络路径。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4C4EE35-8C51-47C9-9EBC-039A709D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34" y="2545858"/>
            <a:ext cx="5987323" cy="34174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5A09B3C-9D06-4A96-A013-2EA64BD4A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326" y="2100217"/>
            <a:ext cx="5187203" cy="3711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8F0EF59-9746-43C7-9516-DFBFF60FA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D3501D05-55C4-49D8-BA4C-321808B92B21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平台查询功能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关联反查</a:t>
            </a:r>
          </a:p>
        </p:txBody>
      </p:sp>
    </p:spTree>
    <p:extLst>
      <p:ext uri="{BB962C8B-B14F-4D97-AF65-F5344CB8AC3E}">
        <p14:creationId xmlns:p14="http://schemas.microsoft.com/office/powerpoint/2010/main" val="1070438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331" y="1401535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集合是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基于业务规则生成的对象和关系的结果集，例如：合肥吸毒人员库；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10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月份合肥寄递次数大于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次人员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D0AC8AF-2681-4E82-8761-2B8ACEBB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A4B2311C-C9B3-4B74-95F1-C45F0276891B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平台查询功能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集合管理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D8E8F7A-36EE-4E27-8A0E-8D2B91B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07" y="2261085"/>
            <a:ext cx="8928585" cy="44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776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集合碰撞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287939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集合碰撞是指集合通过条件过滤和运算生成最终数据结果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。例如：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合肥吸毒人员库和贩毒人员库碰撞，找到以贩养毒人员。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E5D67D8-02F2-48B8-9B70-FC20087F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="" xmlns:a16="http://schemas.microsoft.com/office/drawing/2014/main" id="{2A92F8B5-7E6E-418A-B738-257BD6DD9001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平台查询功能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集合碰撞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73AE94C-E4E9-43A1-9CE2-D5A48538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93" y="2217339"/>
            <a:ext cx="8478755" cy="45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016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共同邻居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310990"/>
            <a:ext cx="10850658" cy="7796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共同邻居，找出多个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对象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共同关联的节点。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例如：通过通联关系，查找入室盗窃嫌疑犯潜在同伙。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F21E14B-8261-40B8-B271-69EB2707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78" y="2272139"/>
            <a:ext cx="5683522" cy="32018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65E72B2-CCF6-44B4-94E8-BC97B6EB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2" y="2277325"/>
            <a:ext cx="5503480" cy="31101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0B4DCA2-7DFF-4FCB-A8C7-CE02F7ADC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59927389-DDEA-4E76-A9A8-CC0F248313CA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共同邻居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A842804-89F2-49BA-9B48-C6EB8BF15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491" y="2174888"/>
            <a:ext cx="6661574" cy="3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3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accent1"/>
            </a:gs>
            <a:gs pos="96000">
              <a:srgbClr val="0070C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E4795A-2F05-47A6-9A74-0268FEB7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7C9BC5F-E3E2-4A4C-96AF-8859303F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2412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342961A6-845A-4CB4-95C7-2116FD4F2CB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07940"/>
            <a:ext cx="9718676" cy="5867358"/>
            <a:chOff x="673100" y="107940"/>
            <a:chExt cx="9718676" cy="5867358"/>
          </a:xfrm>
        </p:grpSpPr>
        <p:grpSp>
          <p:nvGrpSpPr>
            <p:cNvPr id="6" name="íSḻíḑê">
              <a:extLst>
                <a:ext uri="{FF2B5EF4-FFF2-40B4-BE49-F238E27FC236}">
                  <a16:creationId xmlns="" xmlns:a16="http://schemas.microsoft.com/office/drawing/2014/main" id="{FDB1678D-105A-4638-9188-F7ED2843356E}"/>
                </a:ext>
              </a:extLst>
            </p:cNvPr>
            <p:cNvGrpSpPr/>
            <p:nvPr/>
          </p:nvGrpSpPr>
          <p:grpSpPr>
            <a:xfrm>
              <a:off x="673100" y="107940"/>
              <a:ext cx="4079875" cy="5867358"/>
              <a:chOff x="673100" y="107940"/>
              <a:chExt cx="4079875" cy="5867358"/>
            </a:xfrm>
          </p:grpSpPr>
          <p:sp>
            <p:nvSpPr>
              <p:cNvPr id="22" name="îşḷïḋê">
                <a:extLst>
                  <a:ext uri="{FF2B5EF4-FFF2-40B4-BE49-F238E27FC236}">
                    <a16:creationId xmlns="" xmlns:a16="http://schemas.microsoft.com/office/drawing/2014/main" id="{CDEA85E5-A92C-49BA-803F-37B3251FA9B7}"/>
                  </a:ext>
                </a:extLst>
              </p:cNvPr>
              <p:cNvSpPr/>
              <p:nvPr/>
            </p:nvSpPr>
            <p:spPr>
              <a:xfrm>
                <a:off x="673100" y="1123950"/>
                <a:ext cx="4079875" cy="15621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iSḻíḋé">
                <a:extLst>
                  <a:ext uri="{FF2B5EF4-FFF2-40B4-BE49-F238E27FC236}">
                    <a16:creationId xmlns="" xmlns:a16="http://schemas.microsoft.com/office/drawing/2014/main" id="{6DB0828E-348D-47C8-9E25-EFE917B5A853}"/>
                  </a:ext>
                </a:extLst>
              </p:cNvPr>
              <p:cNvSpPr/>
              <p:nvPr/>
            </p:nvSpPr>
            <p:spPr>
              <a:xfrm>
                <a:off x="673100" y="1476343"/>
                <a:ext cx="4079875" cy="4498955"/>
              </a:xfrm>
              <a:prstGeom prst="rect">
                <a:avLst/>
              </a:prstGeom>
              <a:pattFill prst="pct5">
                <a:fgClr>
                  <a:schemeClr val="bg1"/>
                </a:fgClr>
                <a:bgClr>
                  <a:schemeClr val="tx2">
                    <a:lumMod val="60000"/>
                    <a:lumOff val="40000"/>
                  </a:schemeClr>
                </a:bgClr>
              </a:patt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îṧļíde">
                <a:extLst>
                  <a:ext uri="{FF2B5EF4-FFF2-40B4-BE49-F238E27FC236}">
                    <a16:creationId xmlns="" xmlns:a16="http://schemas.microsoft.com/office/drawing/2014/main" id="{3B9DB953-0021-4920-A3B4-6F140FFCAC92}"/>
                  </a:ext>
                </a:extLst>
              </p:cNvPr>
              <p:cNvSpPr/>
              <p:nvPr/>
            </p:nvSpPr>
            <p:spPr>
              <a:xfrm>
                <a:off x="700086" y="107940"/>
                <a:ext cx="3185487" cy="923330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/>
              <a:p>
                <a:r>
                  <a:rPr lang="zh-CN" altLang="en-US" sz="5400" b="1" dirty="0">
                    <a:solidFill>
                      <a:schemeClr val="bg1"/>
                    </a:solidFill>
                  </a:rPr>
                  <a:t>目录</a:t>
                </a:r>
              </a:p>
            </p:txBody>
          </p:sp>
        </p:grpSp>
        <p:sp>
          <p:nvSpPr>
            <p:cNvPr id="7" name="îşḷîḋé">
              <a:extLst>
                <a:ext uri="{FF2B5EF4-FFF2-40B4-BE49-F238E27FC236}">
                  <a16:creationId xmlns="" xmlns:a16="http://schemas.microsoft.com/office/drawing/2014/main" id="{E3D2C12F-A9D1-43FE-9F17-E77599A9A8E5}"/>
                </a:ext>
              </a:extLst>
            </p:cNvPr>
            <p:cNvSpPr/>
            <p:nvPr/>
          </p:nvSpPr>
          <p:spPr bwMode="auto">
            <a:xfrm>
              <a:off x="6229350" y="1438855"/>
              <a:ext cx="4162426" cy="356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行业背景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íśľiďé">
              <a:extLst>
                <a:ext uri="{FF2B5EF4-FFF2-40B4-BE49-F238E27FC236}">
                  <a16:creationId xmlns="" xmlns:a16="http://schemas.microsoft.com/office/drawing/2014/main" id="{4708C5E4-061C-462D-8D9B-168DF9FE1137}"/>
                </a:ext>
              </a:extLst>
            </p:cNvPr>
            <p:cNvSpPr/>
            <p:nvPr/>
          </p:nvSpPr>
          <p:spPr>
            <a:xfrm>
              <a:off x="5648325" y="1335881"/>
              <a:ext cx="581025" cy="561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50800" dist="50800" dir="5400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i="1" dirty="0">
                  <a:solidFill>
                    <a:schemeClr val="accent4"/>
                  </a:solidFill>
                </a:rPr>
                <a:t>1</a:t>
              </a:r>
              <a:endParaRPr lang="zh-CN" altLang="en-US" sz="2000" b="1" i="1" dirty="0">
                <a:solidFill>
                  <a:schemeClr val="accent4"/>
                </a:solidFill>
              </a:endParaRPr>
            </a:p>
          </p:txBody>
        </p:sp>
        <p:sp>
          <p:nvSpPr>
            <p:cNvPr id="9" name="ï$ḷïḑè">
              <a:extLst>
                <a:ext uri="{FF2B5EF4-FFF2-40B4-BE49-F238E27FC236}">
                  <a16:creationId xmlns="" xmlns:a16="http://schemas.microsoft.com/office/drawing/2014/main" id="{E3D2C12F-A9D1-43FE-9F17-E77599A9A8E5}"/>
                </a:ext>
              </a:extLst>
            </p:cNvPr>
            <p:cNvSpPr/>
            <p:nvPr/>
          </p:nvSpPr>
          <p:spPr bwMode="auto">
            <a:xfrm>
              <a:off x="6229350" y="2399826"/>
              <a:ext cx="4162426" cy="3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产品设计思路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îŝlíḓe">
              <a:extLst>
                <a:ext uri="{FF2B5EF4-FFF2-40B4-BE49-F238E27FC236}">
                  <a16:creationId xmlns="" xmlns:a16="http://schemas.microsoft.com/office/drawing/2014/main" id="{154C6BAB-855C-414A-B37A-3B621D810D84}"/>
                </a:ext>
              </a:extLst>
            </p:cNvPr>
            <p:cNvSpPr/>
            <p:nvPr/>
          </p:nvSpPr>
          <p:spPr>
            <a:xfrm>
              <a:off x="5648325" y="2296852"/>
              <a:ext cx="581025" cy="561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50800" dist="50800" dir="5400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i="1" dirty="0">
                  <a:solidFill>
                    <a:schemeClr val="accent4"/>
                  </a:solidFill>
                </a:rPr>
                <a:t>2</a:t>
              </a:r>
              <a:endParaRPr lang="zh-CN" altLang="en-US" sz="2000" b="1" i="1" dirty="0">
                <a:solidFill>
                  <a:schemeClr val="accent4"/>
                </a:solidFill>
              </a:endParaRPr>
            </a:p>
          </p:txBody>
        </p:sp>
        <p:sp>
          <p:nvSpPr>
            <p:cNvPr id="11" name="íşlíḋê">
              <a:extLst>
                <a:ext uri="{FF2B5EF4-FFF2-40B4-BE49-F238E27FC236}">
                  <a16:creationId xmlns="" xmlns:a16="http://schemas.microsoft.com/office/drawing/2014/main" id="{E3D2C12F-A9D1-43FE-9F17-E77599A9A8E5}"/>
                </a:ext>
              </a:extLst>
            </p:cNvPr>
            <p:cNvSpPr/>
            <p:nvPr/>
          </p:nvSpPr>
          <p:spPr bwMode="auto">
            <a:xfrm>
              <a:off x="6229350" y="3360789"/>
              <a:ext cx="4162426" cy="3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îşḷiḑe">
              <a:extLst>
                <a:ext uri="{FF2B5EF4-FFF2-40B4-BE49-F238E27FC236}">
                  <a16:creationId xmlns="" xmlns:a16="http://schemas.microsoft.com/office/drawing/2014/main" id="{E3D2C12F-A9D1-43FE-9F17-E77599A9A8E5}"/>
                </a:ext>
              </a:extLst>
            </p:cNvPr>
            <p:cNvSpPr/>
            <p:nvPr/>
          </p:nvSpPr>
          <p:spPr bwMode="auto">
            <a:xfrm>
              <a:off x="6229350" y="4321756"/>
              <a:ext cx="4162426" cy="3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案例流程分析</a:t>
              </a:r>
              <a:endPara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íşlíḑe">
              <a:extLst>
                <a:ext uri="{FF2B5EF4-FFF2-40B4-BE49-F238E27FC236}">
                  <a16:creationId xmlns="" xmlns:a16="http://schemas.microsoft.com/office/drawing/2014/main" id="{969A55E3-41D1-4EBC-93BA-BD33478959B5}"/>
                </a:ext>
              </a:extLst>
            </p:cNvPr>
            <p:cNvSpPr/>
            <p:nvPr/>
          </p:nvSpPr>
          <p:spPr>
            <a:xfrm>
              <a:off x="5648325" y="4218782"/>
              <a:ext cx="581025" cy="561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50800" dist="50800" dir="5400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i="1" dirty="0">
                  <a:solidFill>
                    <a:schemeClr val="accent4"/>
                  </a:solidFill>
                </a:rPr>
                <a:t>4</a:t>
              </a:r>
              <a:endParaRPr lang="zh-CN" altLang="en-US" sz="2000" b="1" i="1" dirty="0">
                <a:solidFill>
                  <a:schemeClr val="accent4"/>
                </a:solidFill>
              </a:endParaRPr>
            </a:p>
          </p:txBody>
        </p:sp>
        <p:sp>
          <p:nvSpPr>
            <p:cNvPr id="15" name="ïŝlíďè">
              <a:extLst>
                <a:ext uri="{FF2B5EF4-FFF2-40B4-BE49-F238E27FC236}">
                  <a16:creationId xmlns="" xmlns:a16="http://schemas.microsoft.com/office/drawing/2014/main" id="{E3D2C12F-A9D1-43FE-9F17-E77599A9A8E5}"/>
                </a:ext>
              </a:extLst>
            </p:cNvPr>
            <p:cNvSpPr/>
            <p:nvPr/>
          </p:nvSpPr>
          <p:spPr bwMode="auto">
            <a:xfrm>
              <a:off x="6229350" y="5282723"/>
              <a:ext cx="4162426" cy="3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相关技术说明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$lîḋe">
              <a:extLst>
                <a:ext uri="{FF2B5EF4-FFF2-40B4-BE49-F238E27FC236}">
                  <a16:creationId xmlns="" xmlns:a16="http://schemas.microsoft.com/office/drawing/2014/main" id="{24B16191-7D54-46EF-A0AA-E99518D3682D}"/>
                </a:ext>
              </a:extLst>
            </p:cNvPr>
            <p:cNvSpPr/>
            <p:nvPr/>
          </p:nvSpPr>
          <p:spPr>
            <a:xfrm>
              <a:off x="5648325" y="5179749"/>
              <a:ext cx="581025" cy="561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50800" dist="50800" dir="5400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i="1" dirty="0">
                  <a:solidFill>
                    <a:schemeClr val="accent4"/>
                  </a:solidFill>
                </a:rPr>
                <a:t>5</a:t>
              </a:r>
              <a:endParaRPr lang="zh-CN" altLang="en-US" sz="2000" b="1" i="1" dirty="0">
                <a:solidFill>
                  <a:schemeClr val="accent4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354F313D-4A38-4AFB-8595-763501409FBD}"/>
                </a:ext>
              </a:extLst>
            </p:cNvPr>
            <p:cNvCxnSpPr/>
            <p:nvPr/>
          </p:nvCxnSpPr>
          <p:spPr>
            <a:xfrm>
              <a:off x="5648325" y="2097356"/>
              <a:ext cx="46101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6EA43257-552D-4E5C-B4DB-7545F9380D00}"/>
                </a:ext>
              </a:extLst>
            </p:cNvPr>
            <p:cNvCxnSpPr/>
            <p:nvPr/>
          </p:nvCxnSpPr>
          <p:spPr>
            <a:xfrm>
              <a:off x="5648325" y="3058320"/>
              <a:ext cx="46101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BD4CE187-563E-4F0D-908D-6E663C0974B9}"/>
                </a:ext>
              </a:extLst>
            </p:cNvPr>
            <p:cNvCxnSpPr/>
            <p:nvPr/>
          </p:nvCxnSpPr>
          <p:spPr>
            <a:xfrm>
              <a:off x="5648325" y="4019286"/>
              <a:ext cx="46101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40203805-C73C-4B27-A14C-2BA7D217FBE5}"/>
                </a:ext>
              </a:extLst>
            </p:cNvPr>
            <p:cNvCxnSpPr/>
            <p:nvPr/>
          </p:nvCxnSpPr>
          <p:spPr>
            <a:xfrm>
              <a:off x="5648325" y="4980253"/>
              <a:ext cx="46101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D5EAAB1A-DDFD-497E-9245-85DF2C059823}"/>
                </a:ext>
              </a:extLst>
            </p:cNvPr>
            <p:cNvCxnSpPr/>
            <p:nvPr/>
          </p:nvCxnSpPr>
          <p:spPr>
            <a:xfrm>
              <a:off x="5648325" y="5941218"/>
              <a:ext cx="46101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://img.mp.sohu.com/upload/20180628/dcbf67843a484e6aad2f5389afdb30af_th.JPG">
            <a:extLst>
              <a:ext uri="{FF2B5EF4-FFF2-40B4-BE49-F238E27FC236}">
                <a16:creationId xmlns="" xmlns:a16="http://schemas.microsoft.com/office/drawing/2014/main" id="{E98780DE-1AE4-4D2B-ADF3-698D055B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6" y="1527143"/>
            <a:ext cx="3977992" cy="439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îŝlíḓe">
            <a:extLst>
              <a:ext uri="{FF2B5EF4-FFF2-40B4-BE49-F238E27FC236}">
                <a16:creationId xmlns="" xmlns:a16="http://schemas.microsoft.com/office/drawing/2014/main" id="{D91680E6-76C6-4B52-93D7-96C332BCB0AF}"/>
              </a:ext>
            </a:extLst>
          </p:cNvPr>
          <p:cNvSpPr/>
          <p:nvPr/>
        </p:nvSpPr>
        <p:spPr>
          <a:xfrm>
            <a:off x="5648325" y="3230090"/>
            <a:ext cx="581025" cy="56197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prstDash val="solid"/>
            <a:round/>
            <a:headEnd/>
            <a:tailEnd/>
          </a:ln>
          <a:effectLst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000" b="1" i="1" dirty="0">
                <a:solidFill>
                  <a:schemeClr val="accent4"/>
                </a:solidFill>
              </a:rPr>
              <a:t>3</a:t>
            </a:r>
            <a:endParaRPr lang="zh-CN" altLang="en-US" sz="20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3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路径分析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223021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路径分析：分析任意两个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对象间的潜在联系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84A22A5-0530-4246-804A-FF2B3ED4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2" y="2174241"/>
            <a:ext cx="5493014" cy="3104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D4FC858-6FC2-41E5-B191-F8ABDD85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830" y="2174241"/>
            <a:ext cx="5919619" cy="31042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A8767BB-D48D-450A-829D-39659F053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D869D97F-03A7-4160-985A-221B6E425918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路径分析</a:t>
            </a:r>
          </a:p>
        </p:txBody>
      </p:sp>
    </p:spTree>
    <p:extLst>
      <p:ext uri="{BB962C8B-B14F-4D97-AF65-F5344CB8AC3E}">
        <p14:creationId xmlns:p14="http://schemas.microsoft.com/office/powerpoint/2010/main" val="3652162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社群划分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250216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分析具有特定关系的对象，按照关系的紧密程度划分成不同的社群。比如：根据已有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人员通联关系网络，分析通联紧密的社团。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6EA0521-9D0C-47E7-A2D0-0A3F60B7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C3FDACB6-0CBD-48D2-86D3-1DC8B3245823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社群划分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6C759EC-25B7-42F6-BC5D-E246BAE2B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618" y="2136355"/>
            <a:ext cx="6940663" cy="46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93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骨干分析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569817" y="1250216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关系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网络图中找出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重要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节点。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例如：查找合肥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社群成员中的重要成员。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5BCAA74-8EAF-4338-A6F6-61CD24B0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FE7EFCA0-2DCE-4DEF-B96B-292BA78F89BB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骨干分析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F3CD251-B827-4662-8E82-27EFAA76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6" y="2254700"/>
            <a:ext cx="4590735" cy="2991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BEEF762-C08A-4A0A-912E-6857DB1FB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146" y="2114357"/>
            <a:ext cx="6035563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5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轨迹分析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677136" y="1303747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分析人员、手机、车辆对象的行为轨迹，支持对象时间点轨迹查看，对象属性和事件查看。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例如：张三在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2018-08-01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2018-12-01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时间段，在何地做过何事。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BFE1584-1F9D-4304-9C92-6A2EFDE8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29" y="2258900"/>
            <a:ext cx="8201346" cy="44824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3493D84-588C-43FE-AF3C-16841A8C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="" xmlns:a16="http://schemas.microsoft.com/office/drawing/2014/main" id="{5ED7A8D4-6667-45D5-980F-463076E2039D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轨迹分析</a:t>
            </a:r>
          </a:p>
        </p:txBody>
      </p:sp>
    </p:spTree>
    <p:extLst>
      <p:ext uri="{BB962C8B-B14F-4D97-AF65-F5344CB8AC3E}">
        <p14:creationId xmlns:p14="http://schemas.microsoft.com/office/powerpoint/2010/main" val="22823691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圈选分析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946005" y="1222121"/>
            <a:ext cx="11245995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圈选分析用于在特定时间与空间中查找对象，支持圆形圈选、多边形圈选、矩形圈选人、车、手机。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2EF4C6C-A266-48DD-BDA3-35D3AC8E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24" y="2055352"/>
            <a:ext cx="7979343" cy="4670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FE43099-61A4-4B07-B6C8-36A889F1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4B966AB6-24ED-4AAA-9EE7-4BFB20F41F42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圈选分析</a:t>
            </a:r>
          </a:p>
        </p:txBody>
      </p:sp>
    </p:spTree>
    <p:extLst>
      <p:ext uri="{BB962C8B-B14F-4D97-AF65-F5344CB8AC3E}">
        <p14:creationId xmlns:p14="http://schemas.microsoft.com/office/powerpoint/2010/main" val="8745619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共现分析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462012" y="1291649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分析在多个时空域上都出现的对象，常用来做类案分析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 例如：查找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2018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月期间在合肥蜀山区国家森林公园和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中国科学技术大学（东校区）附近都</a:t>
            </a:r>
            <a:r>
              <a:rPr lang="zh-CN" altLang="en-US" sz="2000" dirty="0">
                <a:solidFill>
                  <a:prstClr val="black"/>
                </a:solidFill>
                <a:latin typeface="Arial"/>
                <a:ea typeface="Microsoft YaHei"/>
                <a:cs typeface="+mn-ea"/>
                <a:sym typeface="+mn-lt"/>
              </a:rPr>
              <a:t>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手机盗窃的嫌疑人。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761B5A8-8C71-4AC5-B6A8-14D38984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86" y="2209800"/>
            <a:ext cx="7195407" cy="4475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B33B8C1-9F4C-4356-B885-2E4C66DA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="" xmlns:a16="http://schemas.microsoft.com/office/drawing/2014/main" id="{820FA755-7D45-4DC4-8200-F1962FD0D0FD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平台分析功能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共现分析</a:t>
            </a:r>
          </a:p>
        </p:txBody>
      </p:sp>
    </p:spTree>
    <p:extLst>
      <p:ext uri="{BB962C8B-B14F-4D97-AF65-F5344CB8AC3E}">
        <p14:creationId xmlns:p14="http://schemas.microsoft.com/office/powerpoint/2010/main" val="390210383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945BE-0176-45BC-9C27-20F56C0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平台功能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协作分享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821BCE7-A5FF-41EE-93BF-6DDEBA4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C41CA9D-62E5-4191-8BC2-9B7FBEA93D25}"/>
              </a:ext>
            </a:extLst>
          </p:cNvPr>
          <p:cNvSpPr txBox="1"/>
          <p:nvPr/>
        </p:nvSpPr>
        <p:spPr bwMode="auto">
          <a:xfrm>
            <a:off x="461526" y="1294086"/>
            <a:ext cx="10299990" cy="9551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29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用户保存的关系分析可以根据权限分享给其他人浏览和编辑，多次保存的分析保留历史版本可供浏览和编辑。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ACFAE95-31B6-4FFF-98B5-01B45C71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27" y="2165994"/>
            <a:ext cx="8950145" cy="44064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6CAA699-37FA-46E9-B4E5-F8EFB8A3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="" xmlns:a16="http://schemas.microsoft.com/office/drawing/2014/main" id="{5BAEF40F-BC66-4E56-9C0F-7805A04DC26E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平台辅助功能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协作分享</a:t>
            </a:r>
          </a:p>
        </p:txBody>
      </p:sp>
    </p:spTree>
    <p:extLst>
      <p:ext uri="{BB962C8B-B14F-4D97-AF65-F5344CB8AC3E}">
        <p14:creationId xmlns:p14="http://schemas.microsoft.com/office/powerpoint/2010/main" val="272573879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16644" y="1467188"/>
            <a:ext cx="8140076" cy="4003616"/>
            <a:chOff x="3696888" y="1780800"/>
            <a:chExt cx="7823599" cy="4003616"/>
          </a:xfrm>
        </p:grpSpPr>
        <p:sp>
          <p:nvSpPr>
            <p:cNvPr id="7" name="iṡľïḑè">
              <a:extLst>
                <a:ext uri="{FF2B5EF4-FFF2-40B4-BE49-F238E27FC236}">
                  <a16:creationId xmlns="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ïṣḻîḍé">
            <a:extLst>
              <a:ext uri="{FF2B5EF4-FFF2-40B4-BE49-F238E27FC236}">
                <a16:creationId xmlns="" xmlns:a16="http://schemas.microsoft.com/office/drawing/2014/main" id="{75324A05-F42F-4EE5-AE34-4FCF7AF9C0E8}"/>
              </a:ext>
            </a:extLst>
          </p:cNvPr>
          <p:cNvSpPr/>
          <p:nvPr/>
        </p:nvSpPr>
        <p:spPr>
          <a:xfrm flipH="1">
            <a:off x="5236202" y="0"/>
            <a:ext cx="6955798" cy="6868160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854837"/>
              <a:gd name="connsiteY0" fmla="*/ 0 h 6858000"/>
              <a:gd name="connsiteX1" fmla="*/ 5389094 w 7854837"/>
              <a:gd name="connsiteY1" fmla="*/ 0 h 6858000"/>
              <a:gd name="connsiteX2" fmla="*/ 7854837 w 7854837"/>
              <a:gd name="connsiteY2" fmla="*/ 6837680 h 6858000"/>
              <a:gd name="connsiteX3" fmla="*/ 0 w 7854837"/>
              <a:gd name="connsiteY3" fmla="*/ 6858000 h 6858000"/>
              <a:gd name="connsiteX4" fmla="*/ 0 w 7854837"/>
              <a:gd name="connsiteY4" fmla="*/ 0 h 6858000"/>
              <a:gd name="connsiteX0" fmla="*/ 0 w 7912625"/>
              <a:gd name="connsiteY0" fmla="*/ 0 h 6868160"/>
              <a:gd name="connsiteX1" fmla="*/ 5389094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  <a:gd name="connsiteX0" fmla="*/ 0 w 7912625"/>
              <a:gd name="connsiteY0" fmla="*/ 0 h 6868160"/>
              <a:gd name="connsiteX1" fmla="*/ 5323259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2625" h="6868160">
                <a:moveTo>
                  <a:pt x="0" y="0"/>
                </a:moveTo>
                <a:lnTo>
                  <a:pt x="5323259" y="0"/>
                </a:lnTo>
                <a:lnTo>
                  <a:pt x="7912625" y="68681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7000">
                <a:srgbClr val="1A6BA2"/>
              </a:gs>
              <a:gs pos="93000">
                <a:srgbClr val="022D9A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B23EC93-F835-46BE-8DAC-A9AF3DE99679}"/>
              </a:ext>
            </a:extLst>
          </p:cNvPr>
          <p:cNvSpPr txBox="1"/>
          <p:nvPr/>
        </p:nvSpPr>
        <p:spPr>
          <a:xfrm>
            <a:off x="2550160" y="2412603"/>
            <a:ext cx="638621" cy="8636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90000"/>
                    <a:lumOff val="1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4</a:t>
            </a:r>
            <a:endParaRPr lang="zh-CN" altLang="en-US" spc="100" dirty="0">
              <a:solidFill>
                <a:schemeClr val="accent1">
                  <a:lumMod val="90000"/>
                  <a:lumOff val="10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îṧḷíḓé">
            <a:extLst>
              <a:ext uri="{FF2B5EF4-FFF2-40B4-BE49-F238E27FC236}">
                <a16:creationId xmlns="" xmlns:a16="http://schemas.microsoft.com/office/drawing/2014/main" id="{F2CABBD8-FF4A-40B2-AE2C-EE32E6825DD0}"/>
              </a:ext>
            </a:extLst>
          </p:cNvPr>
          <p:cNvSpPr/>
          <p:nvPr/>
        </p:nvSpPr>
        <p:spPr>
          <a:xfrm flipH="1">
            <a:off x="4026089" y="1783080"/>
            <a:ext cx="7172396" cy="2420888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103594"/>
              <a:gd name="connsiteY0" fmla="*/ 0 h 6858000"/>
              <a:gd name="connsiteX1" fmla="*/ 6309746 w 7103594"/>
              <a:gd name="connsiteY1" fmla="*/ 115985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4" fmla="*/ 0 w 7103594"/>
              <a:gd name="connsiteY4" fmla="*/ 0 h 6858000"/>
              <a:gd name="connsiteX0" fmla="*/ 0 w 7178749"/>
              <a:gd name="connsiteY0" fmla="*/ 0 h 6858000"/>
              <a:gd name="connsiteX1" fmla="*/ 6309746 w 7178749"/>
              <a:gd name="connsiteY1" fmla="*/ 115985 h 6858000"/>
              <a:gd name="connsiteX2" fmla="*/ 7178749 w 7178749"/>
              <a:gd name="connsiteY2" fmla="*/ 6858000 h 6858000"/>
              <a:gd name="connsiteX3" fmla="*/ 0 w 7178749"/>
              <a:gd name="connsiteY3" fmla="*/ 6858000 h 6858000"/>
              <a:gd name="connsiteX4" fmla="*/ 0 w 71787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749" h="6858000">
                <a:moveTo>
                  <a:pt x="0" y="0"/>
                </a:moveTo>
                <a:lnTo>
                  <a:pt x="6309746" y="115985"/>
                </a:lnTo>
                <a:lnTo>
                  <a:pt x="71787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1" name="标题 4">
            <a:extLst>
              <a:ext uri="{FF2B5EF4-FFF2-40B4-BE49-F238E27FC236}">
                <a16:creationId xmlns="" xmlns:a16="http://schemas.microsoft.com/office/drawing/2014/main" id="{C1DCADE4-49B2-47CA-9D82-D8A5D4594040}"/>
              </a:ext>
            </a:extLst>
          </p:cNvPr>
          <p:cNvSpPr txBox="1">
            <a:spLocks/>
          </p:cNvSpPr>
          <p:nvPr/>
        </p:nvSpPr>
        <p:spPr>
          <a:xfrm>
            <a:off x="4921673" y="2417286"/>
            <a:ext cx="4442135" cy="8953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案例流程分析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íSḻíḑê">
            <a:extLst>
              <a:ext uri="{FF2B5EF4-FFF2-40B4-BE49-F238E27FC236}">
                <a16:creationId xmlns="" xmlns:a16="http://schemas.microsoft.com/office/drawing/2014/main" id="{AAC748BD-71B4-44F1-857C-80AE1067EAEB}"/>
              </a:ext>
            </a:extLst>
          </p:cNvPr>
          <p:cNvGrpSpPr/>
          <p:nvPr/>
        </p:nvGrpSpPr>
        <p:grpSpPr>
          <a:xfrm>
            <a:off x="673100" y="107940"/>
            <a:ext cx="4079875" cy="1172220"/>
            <a:chOff x="673100" y="107940"/>
            <a:chExt cx="4079875" cy="1172220"/>
          </a:xfrm>
        </p:grpSpPr>
        <p:sp>
          <p:nvSpPr>
            <p:cNvPr id="33" name="îşḷïḋê">
              <a:extLst>
                <a:ext uri="{FF2B5EF4-FFF2-40B4-BE49-F238E27FC236}">
                  <a16:creationId xmlns="" xmlns:a16="http://schemas.microsoft.com/office/drawing/2014/main" id="{463A6B7B-41AE-4FD6-A630-0489AC32F238}"/>
                </a:ext>
              </a:extLst>
            </p:cNvPr>
            <p:cNvSpPr/>
            <p:nvPr/>
          </p:nvSpPr>
          <p:spPr>
            <a:xfrm>
              <a:off x="673100" y="1123950"/>
              <a:ext cx="4079875" cy="156210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5" name="îṧļíde">
              <a:extLst>
                <a:ext uri="{FF2B5EF4-FFF2-40B4-BE49-F238E27FC236}">
                  <a16:creationId xmlns="" xmlns:a16="http://schemas.microsoft.com/office/drawing/2014/main" id="{BC5371E8-82C6-40B1-9D12-B5184B135961}"/>
                </a:ext>
              </a:extLst>
            </p:cNvPr>
            <p:cNvSpPr/>
            <p:nvPr/>
          </p:nvSpPr>
          <p:spPr>
            <a:xfrm>
              <a:off x="700086" y="107940"/>
              <a:ext cx="3185487" cy="92333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5400" b="1" dirty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34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98904EF-D4F3-48A8-85F2-0AD225A8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常用分析场景：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D1E9E61-7717-488E-B139-76A6D7C39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F3796D0-0DC8-497B-B2D7-2720582C0FEB}"/>
              </a:ext>
            </a:extLst>
          </p:cNvPr>
          <p:cNvSpPr/>
          <p:nvPr/>
        </p:nvSpPr>
        <p:spPr>
          <a:xfrm>
            <a:off x="178835" y="1450968"/>
            <a:ext cx="98994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通过案件特征（案件发生地、时间，涉案人、物、手段等特征 ）查找嫌疑人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串并案分析，通过各种关联关系（涉案人、物、手段等）进行串并；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分析案件遗留线索（手机、车辆、银行卡等）间关联关系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轨迹分析，通过人员通讯、航班、住店、手机基站、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QQ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地址车辆卡口、盘查信息等寻找轨迹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短信诈骗分析，通过电话及帐号关系进行关联及串并分析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盗抢案件分析，通过基站地点、话单时序发现上下游团伙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话单关系分析（发现团伙），话单时序分析（时间间隔及方向发现同伙）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频繁入住、频繁更换（酒店、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SIM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卡、手机）人员分析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洗钱分析，通过账单的关联关系找出资金流向，通过时序找出洗钱账户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类案分析，通过已抓获人员通讯录分析跨团伙未抓获嫌疑人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F648B80-42DE-4F0A-B017-7B0F3CD9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3F35EAFF-A277-4C95-B3A8-293B2EA8C58C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常用分析场景</a:t>
            </a:r>
          </a:p>
        </p:txBody>
      </p:sp>
    </p:spTree>
    <p:extLst>
      <p:ext uri="{BB962C8B-B14F-4D97-AF65-F5344CB8AC3E}">
        <p14:creationId xmlns:p14="http://schemas.microsoft.com/office/powerpoint/2010/main" val="10457122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3FE3CF-24FB-4383-B3A7-0675141C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Sd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团伙挖掘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886BE8F-DEA7-4686-9264-E705E956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5B4E02F-E4CE-455F-9F85-F4F67C7A9785}"/>
              </a:ext>
            </a:extLst>
          </p:cNvPr>
          <p:cNvSpPr/>
          <p:nvPr/>
        </p:nvSpPr>
        <p:spPr>
          <a:xfrm>
            <a:off x="761583" y="1427679"/>
            <a:ext cx="1705498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人员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ID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8EC25CA-D998-4074-BABD-811419CDF16F}"/>
              </a:ext>
            </a:extLst>
          </p:cNvPr>
          <p:cNvSpPr/>
          <p:nvPr/>
        </p:nvSpPr>
        <p:spPr>
          <a:xfrm>
            <a:off x="761583" y="2287679"/>
            <a:ext cx="1705497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人员号码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8C0403F3-3ABF-4961-A03F-7AFE1249338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14332" y="1813011"/>
            <a:ext cx="0" cy="474668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867F544-5A58-4444-AC48-01530C6EAFAD}"/>
              </a:ext>
            </a:extLst>
          </p:cNvPr>
          <p:cNvSpPr/>
          <p:nvPr/>
        </p:nvSpPr>
        <p:spPr>
          <a:xfrm>
            <a:off x="761583" y="3191427"/>
            <a:ext cx="1705498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人员通联网络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CF05CCD1-9413-4BD3-A30B-B330EC00C95C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614332" y="2673011"/>
            <a:ext cx="0" cy="518416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3F64289-F9A5-40A0-A3AE-A285A2349B6C}"/>
              </a:ext>
            </a:extLst>
          </p:cNvPr>
          <p:cNvSpPr/>
          <p:nvPr/>
        </p:nvSpPr>
        <p:spPr>
          <a:xfrm>
            <a:off x="1653671" y="2691512"/>
            <a:ext cx="2557161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构建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人员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n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层通联网络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ABB50E1-5549-47FE-AB4D-E17980081823}"/>
              </a:ext>
            </a:extLst>
          </p:cNvPr>
          <p:cNvSpPr/>
          <p:nvPr/>
        </p:nvSpPr>
        <p:spPr>
          <a:xfrm>
            <a:off x="750620" y="4116329"/>
            <a:ext cx="1716460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多个通联社区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786F490D-3021-4242-A446-D68E83309E9F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1608850" y="3576759"/>
            <a:ext cx="5482" cy="539570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20B7C9F-1AF6-4A4B-8A19-8E6097E73B62}"/>
              </a:ext>
            </a:extLst>
          </p:cNvPr>
          <p:cNvSpPr/>
          <p:nvPr/>
        </p:nvSpPr>
        <p:spPr>
          <a:xfrm>
            <a:off x="1601149" y="3592142"/>
            <a:ext cx="1514869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社区划分算法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12132B56-E1FA-4231-85D5-D75886428646}"/>
              </a:ext>
            </a:extLst>
          </p:cNvPr>
          <p:cNvSpPr/>
          <p:nvPr/>
        </p:nvSpPr>
        <p:spPr>
          <a:xfrm>
            <a:off x="750620" y="5379795"/>
            <a:ext cx="1716460" cy="763599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高嫌疑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D6E88FE0-BA46-47BD-82CA-89C4C184CBD2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608850" y="4501661"/>
            <a:ext cx="0" cy="878134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93F8E211-B783-439E-8B6C-D8377CC0DC52}"/>
              </a:ext>
            </a:extLst>
          </p:cNvPr>
          <p:cNvSpPr/>
          <p:nvPr/>
        </p:nvSpPr>
        <p:spPr>
          <a:xfrm>
            <a:off x="1645691" y="4572082"/>
            <a:ext cx="1675684" cy="6931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标记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人员较多的社区为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E5FFEE66-1133-48F8-891E-6C8DFB3CDD13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467080" y="5761595"/>
            <a:ext cx="1660147" cy="0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B8A16FD-EC0C-47FE-B864-E9B9E6FED25E}"/>
              </a:ext>
            </a:extLst>
          </p:cNvPr>
          <p:cNvSpPr/>
          <p:nvPr/>
        </p:nvSpPr>
        <p:spPr>
          <a:xfrm>
            <a:off x="4127227" y="5379796"/>
            <a:ext cx="1129040" cy="763598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团伙通联网络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472D29D9-BC27-4C9B-AD0A-B5E648B46850}"/>
              </a:ext>
            </a:extLst>
          </p:cNvPr>
          <p:cNvSpPr/>
          <p:nvPr/>
        </p:nvSpPr>
        <p:spPr>
          <a:xfrm>
            <a:off x="2503485" y="5950500"/>
            <a:ext cx="1374584" cy="5730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对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团伙通联关系扩展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="" xmlns:a16="http://schemas.microsoft.com/office/drawing/2014/main" id="{A8070E67-6496-4851-943E-DF834D87470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256267" y="5743023"/>
            <a:ext cx="1847113" cy="18572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58A267A-EB2A-4FF2-B1CD-31D315D36B6D}"/>
              </a:ext>
            </a:extLst>
          </p:cNvPr>
          <p:cNvSpPr/>
          <p:nvPr/>
        </p:nvSpPr>
        <p:spPr>
          <a:xfrm>
            <a:off x="10259091" y="5396028"/>
            <a:ext cx="1309985" cy="65509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团伙及号码推荐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="" xmlns:a16="http://schemas.microsoft.com/office/drawing/2014/main" id="{64E8BFBF-57E8-4CD3-BC2F-C3F0582A6CD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130051" y="5723575"/>
            <a:ext cx="1129040" cy="0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B57106CA-8BBB-4E19-A822-15B31F16D154}"/>
              </a:ext>
            </a:extLst>
          </p:cNvPr>
          <p:cNvSpPr/>
          <p:nvPr/>
        </p:nvSpPr>
        <p:spPr>
          <a:xfrm>
            <a:off x="8978217" y="5898391"/>
            <a:ext cx="1343939" cy="577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团伙及号码危险度评分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0694A649-33C1-45F4-A740-B9A1B9967A51}"/>
              </a:ext>
            </a:extLst>
          </p:cNvPr>
          <p:cNvSpPr/>
          <p:nvPr/>
        </p:nvSpPr>
        <p:spPr>
          <a:xfrm>
            <a:off x="7103380" y="5379795"/>
            <a:ext cx="2026671" cy="763598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社区间社区中重要节点；行为异常节点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C4772B3B-C2B0-4A03-B955-5281A091F227}"/>
              </a:ext>
            </a:extLst>
          </p:cNvPr>
          <p:cNvSpPr/>
          <p:nvPr/>
        </p:nvSpPr>
        <p:spPr>
          <a:xfrm>
            <a:off x="5323677" y="5867874"/>
            <a:ext cx="1712292" cy="8169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重要节点发现基于复杂关系网络及行为特征现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588C0018-41E0-404F-A25C-4AC66A4A6826}"/>
              </a:ext>
            </a:extLst>
          </p:cNvPr>
          <p:cNvSpPr/>
          <p:nvPr/>
        </p:nvSpPr>
        <p:spPr>
          <a:xfrm>
            <a:off x="131467" y="2651857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扩展关系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F9B4BF-D565-4E19-BC24-F17B734B623D}"/>
              </a:ext>
            </a:extLst>
          </p:cNvPr>
          <p:cNvSpPr/>
          <p:nvPr/>
        </p:nvSpPr>
        <p:spPr>
          <a:xfrm>
            <a:off x="261235" y="3576759"/>
            <a:ext cx="1210148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社群划分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184031B3-CC89-400F-B169-6480E0C984B5}"/>
              </a:ext>
            </a:extLst>
          </p:cNvPr>
          <p:cNvSpPr/>
          <p:nvPr/>
        </p:nvSpPr>
        <p:spPr>
          <a:xfrm>
            <a:off x="2514350" y="5403092"/>
            <a:ext cx="1314672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扩展关系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D568868A-5DD5-4835-AE49-AA07D00D3FA3}"/>
              </a:ext>
            </a:extLst>
          </p:cNvPr>
          <p:cNvSpPr/>
          <p:nvPr/>
        </p:nvSpPr>
        <p:spPr>
          <a:xfrm>
            <a:off x="5289058" y="4979470"/>
            <a:ext cx="1828048" cy="61628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分析骨干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分析节点属性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53E3053-852B-4AEF-9809-3C2226FD5DBF}"/>
              </a:ext>
            </a:extLst>
          </p:cNvPr>
          <p:cNvSpPr/>
          <p:nvPr/>
        </p:nvSpPr>
        <p:spPr>
          <a:xfrm>
            <a:off x="118251" y="1860287"/>
            <a:ext cx="1496117" cy="32377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一键扩展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B7E620A8-D9E1-4630-99C5-F9C23816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4"/>
            <a:ext cx="12192000" cy="1299357"/>
          </a:xfrm>
          <a:prstGeom prst="rect">
            <a:avLst/>
          </a:prstGeom>
        </p:spPr>
      </p:pic>
      <p:sp>
        <p:nvSpPr>
          <p:cNvPr id="37" name="标题 1">
            <a:extLst>
              <a:ext uri="{FF2B5EF4-FFF2-40B4-BE49-F238E27FC236}">
                <a16:creationId xmlns="" xmlns:a16="http://schemas.microsoft.com/office/drawing/2014/main" id="{EA77F952-E65C-4B68-B9E0-1A0AC7FA3D4C}"/>
              </a:ext>
            </a:extLst>
          </p:cNvPr>
          <p:cNvSpPr txBox="1">
            <a:spLocks/>
          </p:cNvSpPr>
          <p:nvPr/>
        </p:nvSpPr>
        <p:spPr>
          <a:xfrm>
            <a:off x="461526" y="481407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分析场景案例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– SD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团伙挖掘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="" xmlns:a16="http://schemas.microsoft.com/office/drawing/2014/main" id="{89FDC2A9-DAD5-4E0D-B4F9-EE0EA7C9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06" y="1613072"/>
            <a:ext cx="4945268" cy="33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433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16644" y="1467188"/>
            <a:ext cx="8140076" cy="4003616"/>
            <a:chOff x="3696888" y="1780800"/>
            <a:chExt cx="7823599" cy="4003616"/>
          </a:xfrm>
        </p:grpSpPr>
        <p:sp>
          <p:nvSpPr>
            <p:cNvPr id="7" name="iṡľïḑè">
              <a:extLst>
                <a:ext uri="{FF2B5EF4-FFF2-40B4-BE49-F238E27FC236}">
                  <a16:creationId xmlns="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ïṣḻîḍé">
            <a:extLst>
              <a:ext uri="{FF2B5EF4-FFF2-40B4-BE49-F238E27FC236}">
                <a16:creationId xmlns="" xmlns:a16="http://schemas.microsoft.com/office/drawing/2014/main" id="{75324A05-F42F-4EE5-AE34-4FCF7AF9C0E8}"/>
              </a:ext>
            </a:extLst>
          </p:cNvPr>
          <p:cNvSpPr/>
          <p:nvPr/>
        </p:nvSpPr>
        <p:spPr>
          <a:xfrm flipH="1">
            <a:off x="5236202" y="0"/>
            <a:ext cx="6955798" cy="6868160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854837"/>
              <a:gd name="connsiteY0" fmla="*/ 0 h 6858000"/>
              <a:gd name="connsiteX1" fmla="*/ 5389094 w 7854837"/>
              <a:gd name="connsiteY1" fmla="*/ 0 h 6858000"/>
              <a:gd name="connsiteX2" fmla="*/ 7854837 w 7854837"/>
              <a:gd name="connsiteY2" fmla="*/ 6837680 h 6858000"/>
              <a:gd name="connsiteX3" fmla="*/ 0 w 7854837"/>
              <a:gd name="connsiteY3" fmla="*/ 6858000 h 6858000"/>
              <a:gd name="connsiteX4" fmla="*/ 0 w 7854837"/>
              <a:gd name="connsiteY4" fmla="*/ 0 h 6858000"/>
              <a:gd name="connsiteX0" fmla="*/ 0 w 7912625"/>
              <a:gd name="connsiteY0" fmla="*/ 0 h 6868160"/>
              <a:gd name="connsiteX1" fmla="*/ 5389094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  <a:gd name="connsiteX0" fmla="*/ 0 w 7912625"/>
              <a:gd name="connsiteY0" fmla="*/ 0 h 6868160"/>
              <a:gd name="connsiteX1" fmla="*/ 5323259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2625" h="6868160">
                <a:moveTo>
                  <a:pt x="0" y="0"/>
                </a:moveTo>
                <a:lnTo>
                  <a:pt x="5323259" y="0"/>
                </a:lnTo>
                <a:lnTo>
                  <a:pt x="7912625" y="68681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7000">
                <a:srgbClr val="1A6BA2"/>
              </a:gs>
              <a:gs pos="93000">
                <a:srgbClr val="022D9A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B23EC93-F835-46BE-8DAC-A9AF3DE99679}"/>
              </a:ext>
            </a:extLst>
          </p:cNvPr>
          <p:cNvSpPr txBox="1"/>
          <p:nvPr/>
        </p:nvSpPr>
        <p:spPr>
          <a:xfrm>
            <a:off x="2550160" y="2412603"/>
            <a:ext cx="638621" cy="8636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90000"/>
                    <a:lumOff val="1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</a:t>
            </a:r>
            <a:endParaRPr lang="zh-CN" altLang="en-US" spc="100" dirty="0">
              <a:solidFill>
                <a:schemeClr val="accent1">
                  <a:lumMod val="90000"/>
                  <a:lumOff val="10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îṧḷíḓé">
            <a:extLst>
              <a:ext uri="{FF2B5EF4-FFF2-40B4-BE49-F238E27FC236}">
                <a16:creationId xmlns="" xmlns:a16="http://schemas.microsoft.com/office/drawing/2014/main" id="{F2CABBD8-FF4A-40B2-AE2C-EE32E6825DD0}"/>
              </a:ext>
            </a:extLst>
          </p:cNvPr>
          <p:cNvSpPr/>
          <p:nvPr/>
        </p:nvSpPr>
        <p:spPr>
          <a:xfrm flipH="1">
            <a:off x="4026089" y="1783080"/>
            <a:ext cx="7172396" cy="2420888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103594"/>
              <a:gd name="connsiteY0" fmla="*/ 0 h 6858000"/>
              <a:gd name="connsiteX1" fmla="*/ 6309746 w 7103594"/>
              <a:gd name="connsiteY1" fmla="*/ 115985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4" fmla="*/ 0 w 7103594"/>
              <a:gd name="connsiteY4" fmla="*/ 0 h 6858000"/>
              <a:gd name="connsiteX0" fmla="*/ 0 w 7178749"/>
              <a:gd name="connsiteY0" fmla="*/ 0 h 6858000"/>
              <a:gd name="connsiteX1" fmla="*/ 6309746 w 7178749"/>
              <a:gd name="connsiteY1" fmla="*/ 115985 h 6858000"/>
              <a:gd name="connsiteX2" fmla="*/ 7178749 w 7178749"/>
              <a:gd name="connsiteY2" fmla="*/ 6858000 h 6858000"/>
              <a:gd name="connsiteX3" fmla="*/ 0 w 7178749"/>
              <a:gd name="connsiteY3" fmla="*/ 6858000 h 6858000"/>
              <a:gd name="connsiteX4" fmla="*/ 0 w 71787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749" h="6858000">
                <a:moveTo>
                  <a:pt x="0" y="0"/>
                </a:moveTo>
                <a:lnTo>
                  <a:pt x="6309746" y="115985"/>
                </a:lnTo>
                <a:lnTo>
                  <a:pt x="71787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1" name="标题 4">
            <a:extLst>
              <a:ext uri="{FF2B5EF4-FFF2-40B4-BE49-F238E27FC236}">
                <a16:creationId xmlns="" xmlns:a16="http://schemas.microsoft.com/office/drawing/2014/main" id="{C1DCADE4-49B2-47CA-9D82-D8A5D4594040}"/>
              </a:ext>
            </a:extLst>
          </p:cNvPr>
          <p:cNvSpPr txBox="1">
            <a:spLocks/>
          </p:cNvSpPr>
          <p:nvPr/>
        </p:nvSpPr>
        <p:spPr>
          <a:xfrm>
            <a:off x="4921673" y="2417286"/>
            <a:ext cx="4442135" cy="8953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行业背景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íSḻíḑê">
            <a:extLst>
              <a:ext uri="{FF2B5EF4-FFF2-40B4-BE49-F238E27FC236}">
                <a16:creationId xmlns="" xmlns:a16="http://schemas.microsoft.com/office/drawing/2014/main" id="{AAC748BD-71B4-44F1-857C-80AE1067EAEB}"/>
              </a:ext>
            </a:extLst>
          </p:cNvPr>
          <p:cNvGrpSpPr/>
          <p:nvPr/>
        </p:nvGrpSpPr>
        <p:grpSpPr>
          <a:xfrm>
            <a:off x="673100" y="107940"/>
            <a:ext cx="4079875" cy="1172220"/>
            <a:chOff x="673100" y="107940"/>
            <a:chExt cx="4079875" cy="1172220"/>
          </a:xfrm>
        </p:grpSpPr>
        <p:sp>
          <p:nvSpPr>
            <p:cNvPr id="33" name="îşḷïḋê">
              <a:extLst>
                <a:ext uri="{FF2B5EF4-FFF2-40B4-BE49-F238E27FC236}">
                  <a16:creationId xmlns="" xmlns:a16="http://schemas.microsoft.com/office/drawing/2014/main" id="{463A6B7B-41AE-4FD6-A630-0489AC32F238}"/>
                </a:ext>
              </a:extLst>
            </p:cNvPr>
            <p:cNvSpPr/>
            <p:nvPr/>
          </p:nvSpPr>
          <p:spPr>
            <a:xfrm>
              <a:off x="673100" y="1123950"/>
              <a:ext cx="4079875" cy="156210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5" name="îṧļíde">
              <a:extLst>
                <a:ext uri="{FF2B5EF4-FFF2-40B4-BE49-F238E27FC236}">
                  <a16:creationId xmlns="" xmlns:a16="http://schemas.microsoft.com/office/drawing/2014/main" id="{BC5371E8-82C6-40B1-9D12-B5184B135961}"/>
                </a:ext>
              </a:extLst>
            </p:cNvPr>
            <p:cNvSpPr/>
            <p:nvPr/>
          </p:nvSpPr>
          <p:spPr>
            <a:xfrm>
              <a:off x="700086" y="107940"/>
              <a:ext cx="3185487" cy="92333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5400" b="1" dirty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47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3FE3CF-24FB-4383-B3A7-0675141C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电话诈骗案串并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886BE8F-DEA7-4686-9264-E705E956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D5B35BEB-052F-4F4D-B779-925701824CF7}"/>
              </a:ext>
            </a:extLst>
          </p:cNvPr>
          <p:cNvGrpSpPr/>
          <p:nvPr/>
        </p:nvGrpSpPr>
        <p:grpSpPr>
          <a:xfrm>
            <a:off x="826880" y="1503590"/>
            <a:ext cx="9175990" cy="4882775"/>
            <a:chOff x="826880" y="1274993"/>
            <a:chExt cx="9175990" cy="4882775"/>
          </a:xfrm>
        </p:grpSpPr>
        <p:grpSp>
          <p:nvGrpSpPr>
            <p:cNvPr id="36" name="组合 35">
              <a:extLst>
                <a:ext uri="{FF2B5EF4-FFF2-40B4-BE49-F238E27FC236}">
                  <a16:creationId xmlns="" xmlns:a16="http://schemas.microsoft.com/office/drawing/2014/main" id="{33723062-CC5A-4B0E-AB15-C861C79C1642}"/>
                </a:ext>
              </a:extLst>
            </p:cNvPr>
            <p:cNvGrpSpPr/>
            <p:nvPr/>
          </p:nvGrpSpPr>
          <p:grpSpPr>
            <a:xfrm>
              <a:off x="2137842" y="1303909"/>
              <a:ext cx="736175" cy="947586"/>
              <a:chOff x="2884650" y="1279496"/>
              <a:chExt cx="736175" cy="947586"/>
            </a:xfrm>
          </p:grpSpPr>
          <p:pic>
            <p:nvPicPr>
              <p:cNvPr id="37" name="图片 36">
                <a:extLst>
                  <a:ext uri="{FF2B5EF4-FFF2-40B4-BE49-F238E27FC236}">
                    <a16:creationId xmlns="" xmlns:a16="http://schemas.microsoft.com/office/drawing/2014/main" id="{AE16A7E9-F55C-4F92-A225-10079645B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650" y="1534211"/>
                <a:ext cx="736175" cy="692871"/>
              </a:xfrm>
              <a:prstGeom prst="rect">
                <a:avLst/>
              </a:prstGeom>
            </p:spPr>
          </p:pic>
          <p:sp>
            <p:nvSpPr>
              <p:cNvPr id="38" name="矩形 37">
                <a:extLst>
                  <a:ext uri="{FF2B5EF4-FFF2-40B4-BE49-F238E27FC236}">
                    <a16:creationId xmlns="" xmlns:a16="http://schemas.microsoft.com/office/drawing/2014/main" id="{A29FBF2A-11E5-4D1C-8FEE-F9949B26F4C0}"/>
                  </a:ext>
                </a:extLst>
              </p:cNvPr>
              <p:cNvSpPr/>
              <p:nvPr/>
            </p:nvSpPr>
            <p:spPr>
              <a:xfrm>
                <a:off x="2884650" y="1279496"/>
                <a:ext cx="736175" cy="25471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案件</a:t>
                </a:r>
                <a:r>
                  <a:rPr kumimoji="1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1</a:t>
                </a:r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AED7049A-B33B-450C-8C8A-75C9931397D6}"/>
                </a:ext>
              </a:extLst>
            </p:cNvPr>
            <p:cNvSpPr/>
            <p:nvPr/>
          </p:nvSpPr>
          <p:spPr>
            <a:xfrm>
              <a:off x="826880" y="2817231"/>
              <a:ext cx="759372" cy="21092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账户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1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3413EAFF-CEFB-4F2C-9E1F-35C21F0A9182}"/>
                </a:ext>
              </a:extLst>
            </p:cNvPr>
            <p:cNvGrpSpPr/>
            <p:nvPr/>
          </p:nvGrpSpPr>
          <p:grpSpPr>
            <a:xfrm>
              <a:off x="3362963" y="2708565"/>
              <a:ext cx="1199609" cy="751979"/>
              <a:chOff x="3362963" y="2708565"/>
              <a:chExt cx="1199609" cy="751979"/>
            </a:xfrm>
          </p:grpSpPr>
          <p:pic>
            <p:nvPicPr>
              <p:cNvPr id="41" name="图片 40">
                <a:extLst>
                  <a:ext uri="{FF2B5EF4-FFF2-40B4-BE49-F238E27FC236}">
                    <a16:creationId xmlns="" xmlns:a16="http://schemas.microsoft.com/office/drawing/2014/main" id="{D75982CA-5814-4AD7-B18A-1FD96E2EE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4166" y="3045682"/>
                <a:ext cx="457200" cy="414862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="" xmlns:a16="http://schemas.microsoft.com/office/drawing/2014/main" id="{87382244-8CBC-4C7F-BF17-6F9320B8EA74}"/>
                  </a:ext>
                </a:extLst>
              </p:cNvPr>
              <p:cNvSpPr/>
              <p:nvPr/>
            </p:nvSpPr>
            <p:spPr>
              <a:xfrm>
                <a:off x="3362963" y="2708565"/>
                <a:ext cx="1199609" cy="293109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诈骗电话</a:t>
                </a:r>
                <a:r>
                  <a:rPr kumimoji="1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1</a:t>
                </a:r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2CBA2A69-BFD2-4C37-B9D8-86297B4BDD9A}"/>
                </a:ext>
              </a:extLst>
            </p:cNvPr>
            <p:cNvCxnSpPr>
              <a:cxnSpLocks/>
              <a:stCxn id="37" idx="2"/>
              <a:endCxn id="75" idx="0"/>
            </p:cNvCxnSpPr>
            <p:nvPr/>
          </p:nvCxnSpPr>
          <p:spPr>
            <a:xfrm>
              <a:off x="2505930" y="2251495"/>
              <a:ext cx="59942" cy="609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56841816-8A4E-4794-9AF2-6FBBB5DE4A8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2505930" y="2251495"/>
              <a:ext cx="1147196" cy="411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FFB9408A-B556-40A7-9C9F-E77A31792407}"/>
                </a:ext>
              </a:extLst>
            </p:cNvPr>
            <p:cNvGrpSpPr/>
            <p:nvPr/>
          </p:nvGrpSpPr>
          <p:grpSpPr>
            <a:xfrm>
              <a:off x="4828547" y="1274993"/>
              <a:ext cx="804494" cy="947586"/>
              <a:chOff x="2884650" y="1279496"/>
              <a:chExt cx="804494" cy="947586"/>
            </a:xfrm>
          </p:grpSpPr>
          <p:pic>
            <p:nvPicPr>
              <p:cNvPr id="46" name="图片 45">
                <a:extLst>
                  <a:ext uri="{FF2B5EF4-FFF2-40B4-BE49-F238E27FC236}">
                    <a16:creationId xmlns="" xmlns:a16="http://schemas.microsoft.com/office/drawing/2014/main" id="{2B8EA973-7840-4C2A-A882-EA12EEA3A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650" y="1534211"/>
                <a:ext cx="736175" cy="692871"/>
              </a:xfrm>
              <a:prstGeom prst="rect">
                <a:avLst/>
              </a:prstGeom>
            </p:spPr>
          </p:pic>
          <p:sp>
            <p:nvSpPr>
              <p:cNvPr id="47" name="矩形 46">
                <a:extLst>
                  <a:ext uri="{FF2B5EF4-FFF2-40B4-BE49-F238E27FC236}">
                    <a16:creationId xmlns="" xmlns:a16="http://schemas.microsoft.com/office/drawing/2014/main" id="{666A7D68-31DA-4589-B09C-B7BC7E566732}"/>
                  </a:ext>
                </a:extLst>
              </p:cNvPr>
              <p:cNvSpPr/>
              <p:nvPr/>
            </p:nvSpPr>
            <p:spPr>
              <a:xfrm>
                <a:off x="2952969" y="1279496"/>
                <a:ext cx="736175" cy="25471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案件</a:t>
                </a:r>
                <a:r>
                  <a:rPr kumimoji="1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2</a:t>
                </a:r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A274E63B-C225-4572-BDD5-7FA9C9B770AB}"/>
                </a:ext>
              </a:extLst>
            </p:cNvPr>
            <p:cNvSpPr/>
            <p:nvPr/>
          </p:nvSpPr>
          <p:spPr>
            <a:xfrm>
              <a:off x="6142668" y="2734062"/>
              <a:ext cx="736175" cy="25471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账户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2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="" xmlns:a16="http://schemas.microsoft.com/office/drawing/2014/main" id="{71F5D92A-F72A-471C-B187-7BE669E932A6}"/>
                </a:ext>
              </a:extLst>
            </p:cNvPr>
            <p:cNvCxnSpPr>
              <a:cxnSpLocks/>
              <a:stCxn id="46" idx="2"/>
              <a:endCxn id="42" idx="0"/>
            </p:cNvCxnSpPr>
            <p:nvPr/>
          </p:nvCxnSpPr>
          <p:spPr>
            <a:xfrm flipH="1">
              <a:off x="3962768" y="2222579"/>
              <a:ext cx="1233867" cy="485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6E948CB8-FE14-4A76-9818-A63FEAF2464A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196635" y="2222579"/>
              <a:ext cx="1154134" cy="493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="" xmlns:a16="http://schemas.microsoft.com/office/drawing/2014/main" id="{AFCABACB-0F91-41D5-96BD-39C7E25F956F}"/>
                </a:ext>
              </a:extLst>
            </p:cNvPr>
            <p:cNvGrpSpPr/>
            <p:nvPr/>
          </p:nvGrpSpPr>
          <p:grpSpPr>
            <a:xfrm>
              <a:off x="8803261" y="2755375"/>
              <a:ext cx="1199609" cy="711915"/>
              <a:chOff x="3362963" y="2610245"/>
              <a:chExt cx="1199609" cy="711915"/>
            </a:xfrm>
          </p:grpSpPr>
          <p:pic>
            <p:nvPicPr>
              <p:cNvPr id="52" name="图片 51">
                <a:extLst>
                  <a:ext uri="{FF2B5EF4-FFF2-40B4-BE49-F238E27FC236}">
                    <a16:creationId xmlns="" xmlns:a16="http://schemas.microsoft.com/office/drawing/2014/main" id="{7A8C67F8-FDF9-4396-A4CC-476CD8AEA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825" y="2864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53" name="矩形 52">
                <a:extLst>
                  <a:ext uri="{FF2B5EF4-FFF2-40B4-BE49-F238E27FC236}">
                    <a16:creationId xmlns="" xmlns:a16="http://schemas.microsoft.com/office/drawing/2014/main" id="{338A537A-0845-4A74-A00E-361D904C5DF4}"/>
                  </a:ext>
                </a:extLst>
              </p:cNvPr>
              <p:cNvSpPr/>
              <p:nvPr/>
            </p:nvSpPr>
            <p:spPr>
              <a:xfrm>
                <a:off x="3362963" y="2610245"/>
                <a:ext cx="1199609" cy="293109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诈骗电话</a:t>
                </a:r>
                <a:r>
                  <a:rPr kumimoji="1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2</a:t>
                </a:r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="" xmlns:a16="http://schemas.microsoft.com/office/drawing/2014/main" id="{2C64C08C-CE55-456D-80F2-3E7C8C38193E}"/>
                </a:ext>
              </a:extLst>
            </p:cNvPr>
            <p:cNvGrpSpPr/>
            <p:nvPr/>
          </p:nvGrpSpPr>
          <p:grpSpPr>
            <a:xfrm>
              <a:off x="7363454" y="1303909"/>
              <a:ext cx="804494" cy="947586"/>
              <a:chOff x="2884650" y="1279496"/>
              <a:chExt cx="804494" cy="947586"/>
            </a:xfrm>
          </p:grpSpPr>
          <p:pic>
            <p:nvPicPr>
              <p:cNvPr id="55" name="图片 54">
                <a:extLst>
                  <a:ext uri="{FF2B5EF4-FFF2-40B4-BE49-F238E27FC236}">
                    <a16:creationId xmlns="" xmlns:a16="http://schemas.microsoft.com/office/drawing/2014/main" id="{DB0A274C-F8F3-4478-8DE4-6C34E09A9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650" y="1534211"/>
                <a:ext cx="736175" cy="692871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="" xmlns:a16="http://schemas.microsoft.com/office/drawing/2014/main" id="{849520A6-5703-4595-8DEF-23FDE4B726D2}"/>
                  </a:ext>
                </a:extLst>
              </p:cNvPr>
              <p:cNvSpPr/>
              <p:nvPr/>
            </p:nvSpPr>
            <p:spPr>
              <a:xfrm>
                <a:off x="2952969" y="1279496"/>
                <a:ext cx="736175" cy="25471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案件</a:t>
                </a:r>
                <a:r>
                  <a:rPr kumimoji="1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3</a:t>
                </a:r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="" xmlns:a16="http://schemas.microsoft.com/office/drawing/2014/main" id="{7173442B-247F-4670-9396-E5AB3EAA1E8D}"/>
                </a:ext>
              </a:extLst>
            </p:cNvPr>
            <p:cNvCxnSpPr>
              <a:cxnSpLocks/>
              <a:stCxn id="55" idx="2"/>
              <a:endCxn id="48" idx="0"/>
            </p:cNvCxnSpPr>
            <p:nvPr/>
          </p:nvCxnSpPr>
          <p:spPr>
            <a:xfrm flipH="1">
              <a:off x="6510756" y="2251495"/>
              <a:ext cx="1220786" cy="482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="" xmlns:a16="http://schemas.microsoft.com/office/drawing/2014/main" id="{8C286445-3DBC-420E-8FE5-136094E2111C}"/>
                </a:ext>
              </a:extLst>
            </p:cNvPr>
            <p:cNvCxnSpPr>
              <a:stCxn id="55" idx="2"/>
              <a:endCxn id="53" idx="0"/>
            </p:cNvCxnSpPr>
            <p:nvPr/>
          </p:nvCxnSpPr>
          <p:spPr>
            <a:xfrm>
              <a:off x="7731542" y="2251495"/>
              <a:ext cx="1671524" cy="50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组合 58">
              <a:extLst>
                <a:ext uri="{FF2B5EF4-FFF2-40B4-BE49-F238E27FC236}">
                  <a16:creationId xmlns="" xmlns:a16="http://schemas.microsoft.com/office/drawing/2014/main" id="{D53E35DF-F6F0-4AA8-9979-221A94FFAC66}"/>
                </a:ext>
              </a:extLst>
            </p:cNvPr>
            <p:cNvGrpSpPr/>
            <p:nvPr/>
          </p:nvGrpSpPr>
          <p:grpSpPr>
            <a:xfrm>
              <a:off x="4369690" y="3979388"/>
              <a:ext cx="736175" cy="947586"/>
              <a:chOff x="2884650" y="1279496"/>
              <a:chExt cx="736175" cy="947586"/>
            </a:xfrm>
          </p:grpSpPr>
          <p:pic>
            <p:nvPicPr>
              <p:cNvPr id="60" name="图片 59">
                <a:extLst>
                  <a:ext uri="{FF2B5EF4-FFF2-40B4-BE49-F238E27FC236}">
                    <a16:creationId xmlns="" xmlns:a16="http://schemas.microsoft.com/office/drawing/2014/main" id="{5C08166F-3B46-42AA-BDFC-0F142AFDA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650" y="1534211"/>
                <a:ext cx="736175" cy="692871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="" xmlns:a16="http://schemas.microsoft.com/office/drawing/2014/main" id="{3CDBB52F-BB5A-4D35-B9E0-01A7D987EC4A}"/>
                  </a:ext>
                </a:extLst>
              </p:cNvPr>
              <p:cNvSpPr/>
              <p:nvPr/>
            </p:nvSpPr>
            <p:spPr>
              <a:xfrm>
                <a:off x="2884650" y="1279496"/>
                <a:ext cx="736175" cy="25471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案件</a:t>
                </a:r>
              </a:p>
            </p:txBody>
          </p:sp>
        </p:grp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AFBCEE65-C3DD-4B23-A7E3-A593AFF8D031}"/>
                </a:ext>
              </a:extLst>
            </p:cNvPr>
            <p:cNvSpPr/>
            <p:nvPr/>
          </p:nvSpPr>
          <p:spPr>
            <a:xfrm>
              <a:off x="3440856" y="5427878"/>
              <a:ext cx="928834" cy="18087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账户集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="" xmlns:a16="http://schemas.microsoft.com/office/drawing/2014/main" id="{86C89DDA-5410-49BD-8951-55F2F773DB08}"/>
                </a:ext>
              </a:extLst>
            </p:cNvPr>
            <p:cNvGrpSpPr/>
            <p:nvPr/>
          </p:nvGrpSpPr>
          <p:grpSpPr>
            <a:xfrm>
              <a:off x="4794041" y="5375728"/>
              <a:ext cx="1413780" cy="772208"/>
              <a:chOff x="3125424" y="2626541"/>
              <a:chExt cx="1413780" cy="772208"/>
            </a:xfrm>
          </p:grpSpPr>
          <p:pic>
            <p:nvPicPr>
              <p:cNvPr id="64" name="图片 63">
                <a:extLst>
                  <a:ext uri="{FF2B5EF4-FFF2-40B4-BE49-F238E27FC236}">
                    <a16:creationId xmlns="" xmlns:a16="http://schemas.microsoft.com/office/drawing/2014/main" id="{E7929DC0-6D1A-48A6-BCFA-EFE99AEA0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606" y="2941549"/>
                <a:ext cx="468577" cy="457200"/>
              </a:xfrm>
              <a:prstGeom prst="rect">
                <a:avLst/>
              </a:prstGeom>
            </p:spPr>
          </p:pic>
          <p:sp>
            <p:nvSpPr>
              <p:cNvPr id="65" name="矩形 64">
                <a:extLst>
                  <a:ext uri="{FF2B5EF4-FFF2-40B4-BE49-F238E27FC236}">
                    <a16:creationId xmlns="" xmlns:a16="http://schemas.microsoft.com/office/drawing/2014/main" id="{D9D57843-43F7-4D3F-A824-02651A9F9CB2}"/>
                  </a:ext>
                </a:extLst>
              </p:cNvPr>
              <p:cNvSpPr/>
              <p:nvPr/>
            </p:nvSpPr>
            <p:spPr>
              <a:xfrm>
                <a:off x="3125424" y="2626541"/>
                <a:ext cx="1413780" cy="25471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95500" tIns="47750" rIns="95500" bIns="47750" rtlCol="0" anchor="ctr"/>
              <a:lstStyle/>
              <a:p>
                <a:pPr marL="0" marR="0" lvl="0" indent="1584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ea"/>
                    <a:sym typeface="+mn-lt"/>
                  </a:rPr>
                  <a:t>诈骗电话集</a:t>
                </a:r>
              </a:p>
            </p:txBody>
          </p:sp>
        </p:grpSp>
        <p:pic>
          <p:nvPicPr>
            <p:cNvPr id="66" name="图片 65">
              <a:extLst>
                <a:ext uri="{FF2B5EF4-FFF2-40B4-BE49-F238E27FC236}">
                  <a16:creationId xmlns="" xmlns:a16="http://schemas.microsoft.com/office/drawing/2014/main" id="{527ECB59-DA35-43DF-8098-D8AFBF1E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134" y="5700568"/>
              <a:ext cx="457200" cy="45720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="" xmlns:a16="http://schemas.microsoft.com/office/drawing/2014/main" id="{A62251B2-F786-4E02-900A-1BC86EAC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931" y="5690736"/>
              <a:ext cx="457200" cy="4572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="" xmlns:a16="http://schemas.microsoft.com/office/drawing/2014/main" id="{A3273211-4396-4A26-ABC4-232686D6A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89" y="5630443"/>
              <a:ext cx="457200" cy="457200"/>
            </a:xfrm>
            <a:prstGeom prst="rect">
              <a:avLst/>
            </a:prstGeom>
          </p:spPr>
        </p:pic>
        <p:cxnSp>
          <p:nvCxnSpPr>
            <p:cNvPr id="69" name="直接连接符 68">
              <a:extLst>
                <a:ext uri="{FF2B5EF4-FFF2-40B4-BE49-F238E27FC236}">
                  <a16:creationId xmlns="" xmlns:a16="http://schemas.microsoft.com/office/drawing/2014/main" id="{6DBAF8F5-8C5A-49E9-8380-EF2FE9AA7A1E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1194456" y="2251495"/>
              <a:ext cx="1311474" cy="545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7056E391-8154-4008-9D4A-E977F231EBC8}"/>
                </a:ext>
              </a:extLst>
            </p:cNvPr>
            <p:cNvSpPr/>
            <p:nvPr/>
          </p:nvSpPr>
          <p:spPr>
            <a:xfrm>
              <a:off x="7177100" y="5408425"/>
              <a:ext cx="1067842" cy="20969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受害人群</a:t>
              </a:r>
            </a:p>
          </p:txBody>
        </p:sp>
        <p:pic>
          <p:nvPicPr>
            <p:cNvPr id="71" name="图片 70">
              <a:extLst>
                <a:ext uri="{FF2B5EF4-FFF2-40B4-BE49-F238E27FC236}">
                  <a16:creationId xmlns="" xmlns:a16="http://schemas.microsoft.com/office/drawing/2014/main" id="{EC79D238-4F4B-49B4-A55B-0E17E3A3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793" y="2988777"/>
              <a:ext cx="457200" cy="457200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="" xmlns:a16="http://schemas.microsoft.com/office/drawing/2014/main" id="{7C2ECCBB-C7E7-429B-85C8-E497BFB3A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046" y="3042509"/>
              <a:ext cx="457200" cy="457200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A8A2919B-D0AA-4A4B-B446-20478551ACF7}"/>
                </a:ext>
              </a:extLst>
            </p:cNvPr>
            <p:cNvSpPr/>
            <p:nvPr/>
          </p:nvSpPr>
          <p:spPr>
            <a:xfrm>
              <a:off x="1769332" y="5426433"/>
              <a:ext cx="1067842" cy="20969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涉案金额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="" xmlns:a16="http://schemas.microsoft.com/office/drawing/2014/main" id="{690A33F2-20F8-422A-9D6D-1AA16B84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130" y="3068703"/>
              <a:ext cx="457200" cy="457200"/>
            </a:xfrm>
            <a:prstGeom prst="rect">
              <a:avLst/>
            </a:prstGeom>
          </p:spPr>
        </p:pic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43027DF2-D789-40A2-9BB8-49AF1F38297E}"/>
                </a:ext>
              </a:extLst>
            </p:cNvPr>
            <p:cNvSpPr/>
            <p:nvPr/>
          </p:nvSpPr>
          <p:spPr>
            <a:xfrm>
              <a:off x="2077802" y="2861305"/>
              <a:ext cx="976140" cy="18120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受害人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1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pic>
          <p:nvPicPr>
            <p:cNvPr id="76" name="图片 75">
              <a:extLst>
                <a:ext uri="{FF2B5EF4-FFF2-40B4-BE49-F238E27FC236}">
                  <a16:creationId xmlns="" xmlns:a16="http://schemas.microsoft.com/office/drawing/2014/main" id="{492A52FD-693D-4E42-A377-9533C096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792" y="3008032"/>
              <a:ext cx="457200" cy="457200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7159FC96-D0BE-4E47-820A-8581E5EC77C0}"/>
                </a:ext>
              </a:extLst>
            </p:cNvPr>
            <p:cNvSpPr/>
            <p:nvPr/>
          </p:nvSpPr>
          <p:spPr>
            <a:xfrm>
              <a:off x="4787464" y="2800634"/>
              <a:ext cx="976140" cy="18120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受害人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2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pic>
          <p:nvPicPr>
            <p:cNvPr id="78" name="图片 77">
              <a:extLst>
                <a:ext uri="{FF2B5EF4-FFF2-40B4-BE49-F238E27FC236}">
                  <a16:creationId xmlns="" xmlns:a16="http://schemas.microsoft.com/office/drawing/2014/main" id="{F8460551-843C-456D-B4B1-6D61CCDA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755" y="2968295"/>
              <a:ext cx="457200" cy="457200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="" xmlns:a16="http://schemas.microsoft.com/office/drawing/2014/main" id="{402D1A34-B765-4348-B656-64CBA9D54855}"/>
                </a:ext>
              </a:extLst>
            </p:cNvPr>
            <p:cNvSpPr/>
            <p:nvPr/>
          </p:nvSpPr>
          <p:spPr>
            <a:xfrm>
              <a:off x="7484427" y="2760897"/>
              <a:ext cx="976140" cy="18120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5500" tIns="47750" rIns="95500" bIns="47750" rtlCol="0" anchor="ctr"/>
            <a:lstStyle/>
            <a:p>
              <a:pPr marL="0" marR="0" lvl="0" indent="1584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受害人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3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="" xmlns:a16="http://schemas.microsoft.com/office/drawing/2014/main" id="{D897F3AB-2679-4C5C-948F-F37F523A0A23}"/>
                </a:ext>
              </a:extLst>
            </p:cNvPr>
            <p:cNvCxnSpPr>
              <a:stCxn id="55" idx="2"/>
            </p:cNvCxnSpPr>
            <p:nvPr/>
          </p:nvCxnSpPr>
          <p:spPr>
            <a:xfrm>
              <a:off x="7731542" y="2251495"/>
              <a:ext cx="92813" cy="3816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="" xmlns:a16="http://schemas.microsoft.com/office/drawing/2014/main" id="{76F156A3-D3AC-47D5-9B16-4504D4D3DF87}"/>
                </a:ext>
              </a:extLst>
            </p:cNvPr>
            <p:cNvCxnSpPr>
              <a:stCxn id="46" idx="2"/>
              <a:endCxn id="77" idx="0"/>
            </p:cNvCxnSpPr>
            <p:nvPr/>
          </p:nvCxnSpPr>
          <p:spPr>
            <a:xfrm>
              <a:off x="5196635" y="2222579"/>
              <a:ext cx="78899" cy="578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图片 81">
              <a:extLst>
                <a:ext uri="{FF2B5EF4-FFF2-40B4-BE49-F238E27FC236}">
                  <a16:creationId xmlns="" xmlns:a16="http://schemas.microsoft.com/office/drawing/2014/main" id="{93B4F1C0-3013-4C53-9A48-6B3AA7DD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496" y="5700568"/>
              <a:ext cx="457200" cy="4572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="" xmlns:a16="http://schemas.microsoft.com/office/drawing/2014/main" id="{53DD18E1-BCC3-4CFC-9C1C-7633D068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773" y="5700568"/>
              <a:ext cx="457200" cy="457200"/>
            </a:xfrm>
            <a:prstGeom prst="rect">
              <a:avLst/>
            </a:prstGeom>
          </p:spPr>
        </p:pic>
        <p:cxnSp>
          <p:nvCxnSpPr>
            <p:cNvPr id="84" name="直接连接符 83">
              <a:extLst>
                <a:ext uri="{FF2B5EF4-FFF2-40B4-BE49-F238E27FC236}">
                  <a16:creationId xmlns="" xmlns:a16="http://schemas.microsoft.com/office/drawing/2014/main" id="{50C8FD3C-3A53-4A35-AC18-A382C65EA7BF}"/>
                </a:ext>
              </a:extLst>
            </p:cNvPr>
            <p:cNvCxnSpPr>
              <a:stCxn id="60" idx="2"/>
              <a:endCxn id="73" idx="0"/>
            </p:cNvCxnSpPr>
            <p:nvPr/>
          </p:nvCxnSpPr>
          <p:spPr>
            <a:xfrm flipH="1">
              <a:off x="2303253" y="4926974"/>
              <a:ext cx="2434525" cy="499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="" xmlns:a16="http://schemas.microsoft.com/office/drawing/2014/main" id="{383EBAE0-4676-4626-8FB8-E317FF6B251F}"/>
                </a:ext>
              </a:extLst>
            </p:cNvPr>
            <p:cNvCxnSpPr>
              <a:stCxn id="60" idx="2"/>
              <a:endCxn id="62" idx="0"/>
            </p:cNvCxnSpPr>
            <p:nvPr/>
          </p:nvCxnSpPr>
          <p:spPr>
            <a:xfrm flipH="1">
              <a:off x="3905273" y="4926974"/>
              <a:ext cx="832505" cy="500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="" xmlns:a16="http://schemas.microsoft.com/office/drawing/2014/main" id="{CDDF3C8C-1081-491A-A07F-EC8BD0BF08AB}"/>
                </a:ext>
              </a:extLst>
            </p:cNvPr>
            <p:cNvCxnSpPr>
              <a:stCxn id="60" idx="2"/>
              <a:endCxn id="65" idx="0"/>
            </p:cNvCxnSpPr>
            <p:nvPr/>
          </p:nvCxnSpPr>
          <p:spPr>
            <a:xfrm>
              <a:off x="4737778" y="4926974"/>
              <a:ext cx="763153" cy="448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="" xmlns:a16="http://schemas.microsoft.com/office/drawing/2014/main" id="{2BAC994E-25E1-4245-9D48-433DAA06DE81}"/>
                </a:ext>
              </a:extLst>
            </p:cNvPr>
            <p:cNvCxnSpPr>
              <a:stCxn id="60" idx="2"/>
              <a:endCxn id="70" idx="0"/>
            </p:cNvCxnSpPr>
            <p:nvPr/>
          </p:nvCxnSpPr>
          <p:spPr>
            <a:xfrm>
              <a:off x="4737778" y="4926974"/>
              <a:ext cx="2973243" cy="481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图片 87">
            <a:extLst>
              <a:ext uri="{FF2B5EF4-FFF2-40B4-BE49-F238E27FC236}">
                <a16:creationId xmlns="" xmlns:a16="http://schemas.microsoft.com/office/drawing/2014/main" id="{4E938684-4326-4E17-913A-FA1CD1E08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227"/>
            <a:ext cx="12192000" cy="1299357"/>
          </a:xfrm>
          <a:prstGeom prst="rect">
            <a:avLst/>
          </a:prstGeom>
        </p:spPr>
      </p:pic>
      <p:sp>
        <p:nvSpPr>
          <p:cNvPr id="89" name="标题 1">
            <a:extLst>
              <a:ext uri="{FF2B5EF4-FFF2-40B4-BE49-F238E27FC236}">
                <a16:creationId xmlns="" xmlns:a16="http://schemas.microsoft.com/office/drawing/2014/main" id="{A31BA000-A8EE-4A30-AB44-8E315A23BE9B}"/>
              </a:ext>
            </a:extLst>
          </p:cNvPr>
          <p:cNvSpPr txBox="1">
            <a:spLocks/>
          </p:cNvSpPr>
          <p:nvPr/>
        </p:nvSpPr>
        <p:spPr>
          <a:xfrm>
            <a:off x="461526" y="437846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电话诈骗案串并</a:t>
            </a:r>
          </a:p>
        </p:txBody>
      </p:sp>
    </p:spTree>
    <p:extLst>
      <p:ext uri="{BB962C8B-B14F-4D97-AF65-F5344CB8AC3E}">
        <p14:creationId xmlns:p14="http://schemas.microsoft.com/office/powerpoint/2010/main" val="11020925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3FE3CF-24FB-4383-B3A7-0675141C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电话诈骗案串并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886BE8F-DEA7-4686-9264-E705E956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="" xmlns:a16="http://schemas.microsoft.com/office/drawing/2014/main" id="{47E5770E-40B9-4EC2-8692-32682570E04D}"/>
              </a:ext>
            </a:extLst>
          </p:cNvPr>
          <p:cNvSpPr/>
          <p:nvPr/>
        </p:nvSpPr>
        <p:spPr>
          <a:xfrm>
            <a:off x="2432491" y="2098570"/>
            <a:ext cx="1382175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1.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诈骗案实体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="" xmlns:a16="http://schemas.microsoft.com/office/drawing/2014/main" id="{3D420727-5FA3-48DB-9A4D-8454A58E54F1}"/>
              </a:ext>
            </a:extLst>
          </p:cNvPr>
          <p:cNvSpPr/>
          <p:nvPr/>
        </p:nvSpPr>
        <p:spPr>
          <a:xfrm>
            <a:off x="2432490" y="2958570"/>
            <a:ext cx="1382175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2.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诈骗案集合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="" xmlns:a16="http://schemas.microsoft.com/office/drawing/2014/main" id="{2188F14F-D539-4F14-8991-802651BD5599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 flipH="1">
            <a:off x="3123578" y="2483902"/>
            <a:ext cx="1" cy="474668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AE00F245-8EC2-460F-A753-598C4D72F2AE}"/>
              </a:ext>
            </a:extLst>
          </p:cNvPr>
          <p:cNvSpPr/>
          <p:nvPr/>
        </p:nvSpPr>
        <p:spPr>
          <a:xfrm>
            <a:off x="3212683" y="3577273"/>
            <a:ext cx="3311620" cy="6212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基于集合中已有实体账户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号码，查找账号或电话相同诈骗案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="" xmlns:a16="http://schemas.microsoft.com/office/drawing/2014/main" id="{33ED2E3E-A0DF-441A-AD38-0FE31E0259C2}"/>
              </a:ext>
            </a:extLst>
          </p:cNvPr>
          <p:cNvSpPr txBox="1"/>
          <p:nvPr/>
        </p:nvSpPr>
        <p:spPr>
          <a:xfrm>
            <a:off x="461525" y="1543786"/>
            <a:ext cx="4615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处理流程：诈骗案关系网络操作流程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EFADC9E8-C8BA-4FAA-B3B6-6678F1CEB8FD}"/>
              </a:ext>
            </a:extLst>
          </p:cNvPr>
          <p:cNvSpPr/>
          <p:nvPr/>
        </p:nvSpPr>
        <p:spPr>
          <a:xfrm>
            <a:off x="5973698" y="3614673"/>
            <a:ext cx="2107808" cy="51765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选择实体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="" xmlns:a16="http://schemas.microsoft.com/office/drawing/2014/main" id="{BF808C2C-A79C-47BC-B562-120220922588}"/>
              </a:ext>
            </a:extLst>
          </p:cNvPr>
          <p:cNvSpPr/>
          <p:nvPr/>
        </p:nvSpPr>
        <p:spPr>
          <a:xfrm>
            <a:off x="793808" y="3872885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加入集合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="" xmlns:a16="http://schemas.microsoft.com/office/drawing/2014/main" id="{D63B34E7-6F1C-4752-9995-F51BF9D50E58}"/>
              </a:ext>
            </a:extLst>
          </p:cNvPr>
          <p:cNvSpPr/>
          <p:nvPr/>
        </p:nvSpPr>
        <p:spPr>
          <a:xfrm>
            <a:off x="2336382" y="4465764"/>
            <a:ext cx="1593128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3.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新诈骗案实体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="" xmlns:a16="http://schemas.microsoft.com/office/drawing/2014/main" id="{680E0B13-7C47-42D1-B51D-69624084534E}"/>
              </a:ext>
            </a:extLst>
          </p:cNvPr>
          <p:cNvCxnSpPr/>
          <p:nvPr/>
        </p:nvCxnSpPr>
        <p:spPr>
          <a:xfrm flipH="1">
            <a:off x="3075525" y="3315141"/>
            <a:ext cx="30424" cy="111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曲线 98">
            <a:extLst>
              <a:ext uri="{FF2B5EF4-FFF2-40B4-BE49-F238E27FC236}">
                <a16:creationId xmlns="" xmlns:a16="http://schemas.microsoft.com/office/drawing/2014/main" id="{C905F1E3-1A47-4418-96BF-63545511B9A7}"/>
              </a:ext>
            </a:extLst>
          </p:cNvPr>
          <p:cNvCxnSpPr>
            <a:cxnSpLocks/>
            <a:stCxn id="97" idx="2"/>
            <a:endCxn id="91" idx="1"/>
          </p:cNvCxnSpPr>
          <p:nvPr/>
        </p:nvCxnSpPr>
        <p:spPr>
          <a:xfrm rot="5400000" flipH="1">
            <a:off x="1932788" y="3650938"/>
            <a:ext cx="1699860" cy="700456"/>
          </a:xfrm>
          <a:prstGeom prst="curvedConnector4">
            <a:avLst>
              <a:gd name="adj1" fmla="val -13448"/>
              <a:gd name="adj2" fmla="val 146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="" xmlns:a16="http://schemas.microsoft.com/office/drawing/2014/main" id="{98FAE604-BD39-4BCC-924A-29C2F701B75E}"/>
              </a:ext>
            </a:extLst>
          </p:cNvPr>
          <p:cNvSpPr/>
          <p:nvPr/>
        </p:nvSpPr>
        <p:spPr>
          <a:xfrm>
            <a:off x="3212683" y="2556287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加入集合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="" xmlns:a16="http://schemas.microsoft.com/office/drawing/2014/main" id="{A3357507-9B1B-4215-9300-D2E2E3CC01B6}"/>
              </a:ext>
            </a:extLst>
          </p:cNvPr>
          <p:cNvSpPr/>
          <p:nvPr/>
        </p:nvSpPr>
        <p:spPr>
          <a:xfrm>
            <a:off x="1223627" y="5701502"/>
            <a:ext cx="6970346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迭代操作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2,3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步骤，直至无法发现新的实体，则集合结果为所有类案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659C9ACD-1FC9-4268-906F-B16A95EC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27"/>
            <a:ext cx="12192000" cy="1299357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="" xmlns:a16="http://schemas.microsoft.com/office/drawing/2014/main" id="{FA1CF107-07E2-47FF-8CFC-673D7C671995}"/>
              </a:ext>
            </a:extLst>
          </p:cNvPr>
          <p:cNvSpPr txBox="1">
            <a:spLocks/>
          </p:cNvSpPr>
          <p:nvPr/>
        </p:nvSpPr>
        <p:spPr>
          <a:xfrm>
            <a:off x="461526" y="437846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电话诈骗案串并</a:t>
            </a:r>
          </a:p>
        </p:txBody>
      </p:sp>
    </p:spTree>
    <p:extLst>
      <p:ext uri="{BB962C8B-B14F-4D97-AF65-F5344CB8AC3E}">
        <p14:creationId xmlns:p14="http://schemas.microsoft.com/office/powerpoint/2010/main" val="20296179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3FE3CF-24FB-4383-B3A7-0675141C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49" y="621690"/>
            <a:ext cx="10515600" cy="601147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在逃嫌犯追踪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886BE8F-DEA7-4686-9264-E705E956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="" xmlns:a16="http://schemas.microsoft.com/office/drawing/2014/main" id="{5F6429FD-3A21-4E0B-B452-0791120D1750}"/>
              </a:ext>
            </a:extLst>
          </p:cNvPr>
          <p:cNvSpPr/>
          <p:nvPr/>
        </p:nvSpPr>
        <p:spPr>
          <a:xfrm>
            <a:off x="1137941" y="1694379"/>
            <a:ext cx="1867181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在逃人员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ID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="" xmlns:a16="http://schemas.microsoft.com/office/drawing/2014/main" id="{529D768F-2B8D-4224-8FA6-B43C09C401D0}"/>
              </a:ext>
            </a:extLst>
          </p:cNvPr>
          <p:cNvSpPr/>
          <p:nvPr/>
        </p:nvSpPr>
        <p:spPr>
          <a:xfrm>
            <a:off x="1126247" y="2554379"/>
            <a:ext cx="1890570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亲友、同事、同学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="" xmlns:a16="http://schemas.microsoft.com/office/drawing/2014/main" id="{7510E96F-5CA1-4AB4-8A42-8E379255CD4A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71532" y="2079711"/>
            <a:ext cx="0" cy="474668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364562E9-0361-4B65-8C9D-7F883AC48E2F}"/>
              </a:ext>
            </a:extLst>
          </p:cNvPr>
          <p:cNvSpPr/>
          <p:nvPr/>
        </p:nvSpPr>
        <p:spPr>
          <a:xfrm>
            <a:off x="1137941" y="3458127"/>
            <a:ext cx="1867181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朋友圈通联网络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="" xmlns:a16="http://schemas.microsoft.com/office/drawing/2014/main" id="{CB68BF67-2665-45D9-9DAC-A367827EFC7A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>
            <a:off x="2071532" y="2939711"/>
            <a:ext cx="0" cy="518416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8C313F9C-9A7F-4679-8F43-36A480217614}"/>
              </a:ext>
            </a:extLst>
          </p:cNvPr>
          <p:cNvSpPr/>
          <p:nvPr/>
        </p:nvSpPr>
        <p:spPr>
          <a:xfrm>
            <a:off x="2156632" y="2107034"/>
            <a:ext cx="2748893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构建在逃人员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1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层关系网络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="" xmlns:a16="http://schemas.microsoft.com/office/drawing/2014/main" id="{B2B3A221-763D-4B26-A834-9003CC482DC0}"/>
              </a:ext>
            </a:extLst>
          </p:cNvPr>
          <p:cNvSpPr/>
          <p:nvPr/>
        </p:nvSpPr>
        <p:spPr>
          <a:xfrm>
            <a:off x="1075705" y="4471385"/>
            <a:ext cx="1929417" cy="385332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嫌疑号码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="" xmlns:a16="http://schemas.microsoft.com/office/drawing/2014/main" id="{02D59943-9452-498D-B4F8-B35856057BE8}"/>
              </a:ext>
            </a:extLst>
          </p:cNvPr>
          <p:cNvCxnSpPr>
            <a:cxnSpLocks/>
            <a:stCxn id="93" idx="2"/>
            <a:endCxn id="96" idx="0"/>
          </p:cNvCxnSpPr>
          <p:nvPr/>
        </p:nvCxnSpPr>
        <p:spPr>
          <a:xfrm flipH="1">
            <a:off x="2040414" y="3843459"/>
            <a:ext cx="31118" cy="627926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="" xmlns:a16="http://schemas.microsoft.com/office/drawing/2014/main" id="{62F2FE3C-5685-4D45-99A9-3497E3E51E13}"/>
              </a:ext>
            </a:extLst>
          </p:cNvPr>
          <p:cNvSpPr/>
          <p:nvPr/>
        </p:nvSpPr>
        <p:spPr>
          <a:xfrm>
            <a:off x="2156632" y="3791159"/>
            <a:ext cx="2833291" cy="6537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查找异常主叫号码：主叫为网络号码，特定通话时段频繁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="" xmlns:a16="http://schemas.microsoft.com/office/drawing/2014/main" id="{179BD441-7CF8-4126-8D3D-CC9E38764896}"/>
              </a:ext>
            </a:extLst>
          </p:cNvPr>
          <p:cNvSpPr/>
          <p:nvPr/>
        </p:nvSpPr>
        <p:spPr>
          <a:xfrm>
            <a:off x="1084690" y="5646495"/>
            <a:ext cx="1920431" cy="763599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在逃人员的联系人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="" xmlns:a16="http://schemas.microsoft.com/office/drawing/2014/main" id="{2EE59962-87EF-48B5-B792-8A6295ED5716}"/>
              </a:ext>
            </a:extLst>
          </p:cNvPr>
          <p:cNvCxnSpPr>
            <a:cxnSpLocks/>
            <a:stCxn id="96" idx="2"/>
            <a:endCxn id="99" idx="0"/>
          </p:cNvCxnSpPr>
          <p:nvPr/>
        </p:nvCxnSpPr>
        <p:spPr>
          <a:xfrm>
            <a:off x="2040414" y="4856717"/>
            <a:ext cx="4492" cy="789778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="" xmlns:a16="http://schemas.microsoft.com/office/drawing/2014/main" id="{34FD4B62-4CAB-4D36-BAE0-D7D72C948C58}"/>
              </a:ext>
            </a:extLst>
          </p:cNvPr>
          <p:cNvSpPr/>
          <p:nvPr/>
        </p:nvSpPr>
        <p:spPr>
          <a:xfrm>
            <a:off x="2102891" y="4838782"/>
            <a:ext cx="1675684" cy="6931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关联反查联系人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="" xmlns:a16="http://schemas.microsoft.com/office/drawing/2014/main" id="{F1BA9015-DA93-4B41-B336-0D8AB729611A}"/>
              </a:ext>
            </a:extLst>
          </p:cNvPr>
          <p:cNvCxnSpPr>
            <a:cxnSpLocks/>
            <a:stCxn id="99" idx="3"/>
            <a:endCxn id="103" idx="1"/>
          </p:cNvCxnSpPr>
          <p:nvPr/>
        </p:nvCxnSpPr>
        <p:spPr>
          <a:xfrm>
            <a:off x="3005121" y="6028295"/>
            <a:ext cx="2340479" cy="49581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="" xmlns:a16="http://schemas.microsoft.com/office/drawing/2014/main" id="{6058F844-16E8-4AA1-B19B-C7326F9911B0}"/>
              </a:ext>
            </a:extLst>
          </p:cNvPr>
          <p:cNvSpPr/>
          <p:nvPr/>
        </p:nvSpPr>
        <p:spPr>
          <a:xfrm>
            <a:off x="5345600" y="5745657"/>
            <a:ext cx="1576018" cy="664437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在逃人员住所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3C2FD14B-5882-45D4-BBA1-E2838FAF328F}"/>
              </a:ext>
            </a:extLst>
          </p:cNvPr>
          <p:cNvSpPr/>
          <p:nvPr/>
        </p:nvSpPr>
        <p:spPr>
          <a:xfrm>
            <a:off x="3128660" y="6162230"/>
            <a:ext cx="2093400" cy="4957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寄异常递、轨迹异常、行为异常分析</a:t>
            </a: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="" xmlns:a16="http://schemas.microsoft.com/office/drawing/2014/main" id="{9655E8EA-C18A-4EC7-BC6B-F48691953008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6921618" y="6077875"/>
            <a:ext cx="1203306" cy="1"/>
          </a:xfrm>
          <a:prstGeom prst="straightConnector1">
            <a:avLst/>
          </a:prstGeom>
          <a:ln w="3175">
            <a:solidFill>
              <a:srgbClr val="5B9BD5"/>
            </a:solidFill>
            <a:prstDash val="sysDot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="" xmlns:a16="http://schemas.microsoft.com/office/drawing/2014/main" id="{7065B330-D699-46C3-A6AD-E488983BED49}"/>
              </a:ext>
            </a:extLst>
          </p:cNvPr>
          <p:cNvSpPr/>
          <p:nvPr/>
        </p:nvSpPr>
        <p:spPr>
          <a:xfrm>
            <a:off x="718399" y="4962398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关系扩展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="" xmlns:a16="http://schemas.microsoft.com/office/drawing/2014/main" id="{8A08EEEF-7674-4B6B-985F-FD963C751C29}"/>
              </a:ext>
            </a:extLst>
          </p:cNvPr>
          <p:cNvSpPr/>
          <p:nvPr/>
        </p:nvSpPr>
        <p:spPr>
          <a:xfrm>
            <a:off x="834156" y="2936178"/>
            <a:ext cx="1210148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关系扩展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="" xmlns:a16="http://schemas.microsoft.com/office/drawing/2014/main" id="{62CB435E-EA75-4326-90C8-6DAB704C52CF}"/>
              </a:ext>
            </a:extLst>
          </p:cNvPr>
          <p:cNvSpPr/>
          <p:nvPr/>
        </p:nvSpPr>
        <p:spPr>
          <a:xfrm>
            <a:off x="3497574" y="5622053"/>
            <a:ext cx="1314672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轨迹分析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="" xmlns:a16="http://schemas.microsoft.com/office/drawing/2014/main" id="{9DD30CD9-50CC-42F1-9385-9A6648F2F75D}"/>
              </a:ext>
            </a:extLst>
          </p:cNvPr>
          <p:cNvSpPr/>
          <p:nvPr/>
        </p:nvSpPr>
        <p:spPr>
          <a:xfrm>
            <a:off x="2924281" y="2955548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="" xmlns:a16="http://schemas.microsoft.com/office/drawing/2014/main" id="{AD128E60-93F2-4888-9724-C11824D22F80}"/>
              </a:ext>
            </a:extLst>
          </p:cNvPr>
          <p:cNvSpPr/>
          <p:nvPr/>
        </p:nvSpPr>
        <p:spPr>
          <a:xfrm>
            <a:off x="2187289" y="2962068"/>
            <a:ext cx="2748893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构建朋友圈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1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层通联网络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="" xmlns:a16="http://schemas.microsoft.com/office/drawing/2014/main" id="{6459F3F1-2FB4-47C7-938E-83838839E3C2}"/>
              </a:ext>
            </a:extLst>
          </p:cNvPr>
          <p:cNvSpPr/>
          <p:nvPr/>
        </p:nvSpPr>
        <p:spPr>
          <a:xfrm>
            <a:off x="691172" y="2050068"/>
            <a:ext cx="1496117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一键扩展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="" xmlns:a16="http://schemas.microsoft.com/office/drawing/2014/main" id="{7660943C-5CA1-432B-BEC8-16D9D6559F03}"/>
              </a:ext>
            </a:extLst>
          </p:cNvPr>
          <p:cNvSpPr/>
          <p:nvPr/>
        </p:nvSpPr>
        <p:spPr>
          <a:xfrm>
            <a:off x="8050060" y="5745657"/>
            <a:ext cx="1576018" cy="664437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在逃人员抓捕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D1F2CE5B-3B5E-4EFA-A3FE-754753AE9876}"/>
              </a:ext>
            </a:extLst>
          </p:cNvPr>
          <p:cNvSpPr/>
          <p:nvPr/>
        </p:nvSpPr>
        <p:spPr>
          <a:xfrm>
            <a:off x="861384" y="3883701"/>
            <a:ext cx="1210148" cy="385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节点筛选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76CCB52-C5C6-4FD9-9DA8-5E384B95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14" y="1719411"/>
            <a:ext cx="4232620" cy="36332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7CDABF47-FF3E-434C-B803-7C6CEC0E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52"/>
            <a:ext cx="12192000" cy="1299357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="" xmlns:a16="http://schemas.microsoft.com/office/drawing/2014/main" id="{7840D932-5311-4B53-93AD-A8317F3B47DD}"/>
              </a:ext>
            </a:extLst>
          </p:cNvPr>
          <p:cNvSpPr txBox="1">
            <a:spLocks/>
          </p:cNvSpPr>
          <p:nvPr/>
        </p:nvSpPr>
        <p:spPr>
          <a:xfrm>
            <a:off x="461526" y="42766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分析场景案例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在逃嫌犯追踪</a:t>
            </a:r>
          </a:p>
        </p:txBody>
      </p:sp>
    </p:spTree>
    <p:extLst>
      <p:ext uri="{BB962C8B-B14F-4D97-AF65-F5344CB8AC3E}">
        <p14:creationId xmlns:p14="http://schemas.microsoft.com/office/powerpoint/2010/main" val="191397915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16644" y="1467188"/>
            <a:ext cx="8140076" cy="4003616"/>
            <a:chOff x="3696888" y="1780800"/>
            <a:chExt cx="7823599" cy="4003616"/>
          </a:xfrm>
        </p:grpSpPr>
        <p:sp>
          <p:nvSpPr>
            <p:cNvPr id="7" name="iṡľïḑè">
              <a:extLst>
                <a:ext uri="{FF2B5EF4-FFF2-40B4-BE49-F238E27FC236}">
                  <a16:creationId xmlns="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ïṣḻîḍé">
            <a:extLst>
              <a:ext uri="{FF2B5EF4-FFF2-40B4-BE49-F238E27FC236}">
                <a16:creationId xmlns="" xmlns:a16="http://schemas.microsoft.com/office/drawing/2014/main" id="{75324A05-F42F-4EE5-AE34-4FCF7AF9C0E8}"/>
              </a:ext>
            </a:extLst>
          </p:cNvPr>
          <p:cNvSpPr/>
          <p:nvPr/>
        </p:nvSpPr>
        <p:spPr>
          <a:xfrm flipH="1">
            <a:off x="5236202" y="0"/>
            <a:ext cx="6955798" cy="6868160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854837"/>
              <a:gd name="connsiteY0" fmla="*/ 0 h 6858000"/>
              <a:gd name="connsiteX1" fmla="*/ 5389094 w 7854837"/>
              <a:gd name="connsiteY1" fmla="*/ 0 h 6858000"/>
              <a:gd name="connsiteX2" fmla="*/ 7854837 w 7854837"/>
              <a:gd name="connsiteY2" fmla="*/ 6837680 h 6858000"/>
              <a:gd name="connsiteX3" fmla="*/ 0 w 7854837"/>
              <a:gd name="connsiteY3" fmla="*/ 6858000 h 6858000"/>
              <a:gd name="connsiteX4" fmla="*/ 0 w 7854837"/>
              <a:gd name="connsiteY4" fmla="*/ 0 h 6858000"/>
              <a:gd name="connsiteX0" fmla="*/ 0 w 7912625"/>
              <a:gd name="connsiteY0" fmla="*/ 0 h 6868160"/>
              <a:gd name="connsiteX1" fmla="*/ 5389094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  <a:gd name="connsiteX0" fmla="*/ 0 w 7912625"/>
              <a:gd name="connsiteY0" fmla="*/ 0 h 6868160"/>
              <a:gd name="connsiteX1" fmla="*/ 5323259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2625" h="6868160">
                <a:moveTo>
                  <a:pt x="0" y="0"/>
                </a:moveTo>
                <a:lnTo>
                  <a:pt x="5323259" y="0"/>
                </a:lnTo>
                <a:lnTo>
                  <a:pt x="7912625" y="68681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7000">
                <a:srgbClr val="1A6BA2"/>
              </a:gs>
              <a:gs pos="93000">
                <a:srgbClr val="022D9A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B23EC93-F835-46BE-8DAC-A9AF3DE99679}"/>
              </a:ext>
            </a:extLst>
          </p:cNvPr>
          <p:cNvSpPr txBox="1"/>
          <p:nvPr/>
        </p:nvSpPr>
        <p:spPr>
          <a:xfrm>
            <a:off x="2550160" y="2412603"/>
            <a:ext cx="638621" cy="8636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90000"/>
                    <a:lumOff val="1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5</a:t>
            </a:r>
            <a:endParaRPr lang="zh-CN" altLang="en-US" spc="100" dirty="0">
              <a:solidFill>
                <a:schemeClr val="accent1">
                  <a:lumMod val="90000"/>
                  <a:lumOff val="10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îṧḷíḓé">
            <a:extLst>
              <a:ext uri="{FF2B5EF4-FFF2-40B4-BE49-F238E27FC236}">
                <a16:creationId xmlns="" xmlns:a16="http://schemas.microsoft.com/office/drawing/2014/main" id="{F2CABBD8-FF4A-40B2-AE2C-EE32E6825DD0}"/>
              </a:ext>
            </a:extLst>
          </p:cNvPr>
          <p:cNvSpPr/>
          <p:nvPr/>
        </p:nvSpPr>
        <p:spPr>
          <a:xfrm flipH="1">
            <a:off x="4026089" y="1783080"/>
            <a:ext cx="7172396" cy="2420888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103594"/>
              <a:gd name="connsiteY0" fmla="*/ 0 h 6858000"/>
              <a:gd name="connsiteX1" fmla="*/ 6309746 w 7103594"/>
              <a:gd name="connsiteY1" fmla="*/ 115985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4" fmla="*/ 0 w 7103594"/>
              <a:gd name="connsiteY4" fmla="*/ 0 h 6858000"/>
              <a:gd name="connsiteX0" fmla="*/ 0 w 7178749"/>
              <a:gd name="connsiteY0" fmla="*/ 0 h 6858000"/>
              <a:gd name="connsiteX1" fmla="*/ 6309746 w 7178749"/>
              <a:gd name="connsiteY1" fmla="*/ 115985 h 6858000"/>
              <a:gd name="connsiteX2" fmla="*/ 7178749 w 7178749"/>
              <a:gd name="connsiteY2" fmla="*/ 6858000 h 6858000"/>
              <a:gd name="connsiteX3" fmla="*/ 0 w 7178749"/>
              <a:gd name="connsiteY3" fmla="*/ 6858000 h 6858000"/>
              <a:gd name="connsiteX4" fmla="*/ 0 w 71787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749" h="6858000">
                <a:moveTo>
                  <a:pt x="0" y="0"/>
                </a:moveTo>
                <a:lnTo>
                  <a:pt x="6309746" y="115985"/>
                </a:lnTo>
                <a:lnTo>
                  <a:pt x="71787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1" name="标题 4">
            <a:extLst>
              <a:ext uri="{FF2B5EF4-FFF2-40B4-BE49-F238E27FC236}">
                <a16:creationId xmlns="" xmlns:a16="http://schemas.microsoft.com/office/drawing/2014/main" id="{C1DCADE4-49B2-47CA-9D82-D8A5D4594040}"/>
              </a:ext>
            </a:extLst>
          </p:cNvPr>
          <p:cNvSpPr txBox="1">
            <a:spLocks/>
          </p:cNvSpPr>
          <p:nvPr/>
        </p:nvSpPr>
        <p:spPr>
          <a:xfrm>
            <a:off x="4921673" y="2417286"/>
            <a:ext cx="4442135" cy="8953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相关技术说明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íSḻíḑê">
            <a:extLst>
              <a:ext uri="{FF2B5EF4-FFF2-40B4-BE49-F238E27FC236}">
                <a16:creationId xmlns="" xmlns:a16="http://schemas.microsoft.com/office/drawing/2014/main" id="{AAC748BD-71B4-44F1-857C-80AE1067EAEB}"/>
              </a:ext>
            </a:extLst>
          </p:cNvPr>
          <p:cNvGrpSpPr/>
          <p:nvPr/>
        </p:nvGrpSpPr>
        <p:grpSpPr>
          <a:xfrm>
            <a:off x="673100" y="107940"/>
            <a:ext cx="4079875" cy="1172220"/>
            <a:chOff x="673100" y="107940"/>
            <a:chExt cx="4079875" cy="1172220"/>
          </a:xfrm>
        </p:grpSpPr>
        <p:sp>
          <p:nvSpPr>
            <p:cNvPr id="33" name="îşḷïḋê">
              <a:extLst>
                <a:ext uri="{FF2B5EF4-FFF2-40B4-BE49-F238E27FC236}">
                  <a16:creationId xmlns="" xmlns:a16="http://schemas.microsoft.com/office/drawing/2014/main" id="{463A6B7B-41AE-4FD6-A630-0489AC32F238}"/>
                </a:ext>
              </a:extLst>
            </p:cNvPr>
            <p:cNvSpPr/>
            <p:nvPr/>
          </p:nvSpPr>
          <p:spPr>
            <a:xfrm>
              <a:off x="673100" y="1123950"/>
              <a:ext cx="4079875" cy="156210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5" name="îṧļíde">
              <a:extLst>
                <a:ext uri="{FF2B5EF4-FFF2-40B4-BE49-F238E27FC236}">
                  <a16:creationId xmlns="" xmlns:a16="http://schemas.microsoft.com/office/drawing/2014/main" id="{BC5371E8-82C6-40B1-9D12-B5184B135961}"/>
                </a:ext>
              </a:extLst>
            </p:cNvPr>
            <p:cNvSpPr/>
            <p:nvPr/>
          </p:nvSpPr>
          <p:spPr>
            <a:xfrm>
              <a:off x="700086" y="107940"/>
              <a:ext cx="3185487" cy="92333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5400" b="1" dirty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60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知识图谱分析平台介绍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CB5607EF-6FD5-40B2-ADC5-CAD3EAA9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27"/>
            <a:ext cx="12192000" cy="1299357"/>
          </a:xfrm>
          <a:prstGeom prst="rect">
            <a:avLst/>
          </a:prstGeom>
        </p:spPr>
      </p:pic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CC253E77-DEBC-454D-AF38-CF0F5ECBA861}"/>
              </a:ext>
            </a:extLst>
          </p:cNvPr>
          <p:cNvSpPr txBox="1">
            <a:spLocks/>
          </p:cNvSpPr>
          <p:nvPr/>
        </p:nvSpPr>
        <p:spPr>
          <a:xfrm>
            <a:off x="461526" y="437846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平台技术架构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34236B19-BCAB-41C4-AA92-BEFDDDAE49FA}"/>
              </a:ext>
            </a:extLst>
          </p:cNvPr>
          <p:cNvGrpSpPr/>
          <p:nvPr/>
        </p:nvGrpSpPr>
        <p:grpSpPr>
          <a:xfrm>
            <a:off x="1931179" y="1776304"/>
            <a:ext cx="8182442" cy="4842080"/>
            <a:chOff x="1277529" y="873885"/>
            <a:chExt cx="9798265" cy="5865089"/>
          </a:xfrm>
        </p:grpSpPr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71736DC0-7890-4D56-876C-D387082A525F}"/>
                </a:ext>
              </a:extLst>
            </p:cNvPr>
            <p:cNvGrpSpPr/>
            <p:nvPr/>
          </p:nvGrpSpPr>
          <p:grpSpPr>
            <a:xfrm>
              <a:off x="1277529" y="5384308"/>
              <a:ext cx="8127999" cy="1354666"/>
              <a:chOff x="4664364" y="5716540"/>
              <a:chExt cx="8127999" cy="1354666"/>
            </a:xfrm>
            <a:solidFill>
              <a:srgbClr val="00ACB8"/>
            </a:solidFill>
          </p:grpSpPr>
          <p:sp>
            <p:nvSpPr>
              <p:cNvPr id="91" name="圆角矩形 16">
                <a:extLst>
                  <a:ext uri="{FF2B5EF4-FFF2-40B4-BE49-F238E27FC236}">
                    <a16:creationId xmlns="" xmlns:a16="http://schemas.microsoft.com/office/drawing/2014/main" id="{40D16FC4-10EE-40BC-9DE5-93CF1A8805CB}"/>
                  </a:ext>
                </a:extLst>
              </p:cNvPr>
              <p:cNvSpPr/>
              <p:nvPr/>
            </p:nvSpPr>
            <p:spPr>
              <a:xfrm>
                <a:off x="4664364" y="5716540"/>
                <a:ext cx="1354666" cy="1354666"/>
              </a:xfrm>
              <a:prstGeom prst="roundRect">
                <a:avLst>
                  <a:gd name="adj" fmla="val 1667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底层</a:t>
                </a:r>
                <a:endParaRPr lang="en-US" altLang="zh-CN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存储</a:t>
                </a: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="" xmlns:a16="http://schemas.microsoft.com/office/drawing/2014/main" id="{A9D07667-B7FE-4CC3-85DE-8925C3191F17}"/>
                  </a:ext>
                </a:extLst>
              </p:cNvPr>
              <p:cNvGrpSpPr/>
              <p:nvPr/>
            </p:nvGrpSpPr>
            <p:grpSpPr>
              <a:xfrm>
                <a:off x="6100310" y="5716540"/>
                <a:ext cx="6692053" cy="1354666"/>
                <a:chOff x="1435946" y="2072640"/>
                <a:chExt cx="6692053" cy="1354666"/>
              </a:xfrm>
              <a:grpFill/>
            </p:grpSpPr>
            <p:sp>
              <p:nvSpPr>
                <p:cNvPr id="93" name="圆角矩形 18">
                  <a:extLst>
                    <a:ext uri="{FF2B5EF4-FFF2-40B4-BE49-F238E27FC236}">
                      <a16:creationId xmlns="" xmlns:a16="http://schemas.microsoft.com/office/drawing/2014/main" id="{0398D50B-3258-4774-855E-BF6E56452CAB}"/>
                    </a:ext>
                  </a:extLst>
                </p:cNvPr>
                <p:cNvSpPr/>
                <p:nvPr/>
              </p:nvSpPr>
              <p:spPr>
                <a:xfrm>
                  <a:off x="1435946" y="2072640"/>
                  <a:ext cx="6692053" cy="1354666"/>
                </a:xfrm>
                <a:prstGeom prst="roundRect">
                  <a:avLst>
                    <a:gd name="adj" fmla="val 16670"/>
                  </a:avLst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圆角矩形 5">
                  <a:extLst>
                    <a:ext uri="{FF2B5EF4-FFF2-40B4-BE49-F238E27FC236}">
                      <a16:creationId xmlns="" xmlns:a16="http://schemas.microsoft.com/office/drawing/2014/main" id="{BE78A286-D3BA-4AEB-8BDA-DEA7059959B6}"/>
                    </a:ext>
                  </a:extLst>
                </p:cNvPr>
                <p:cNvSpPr/>
                <p:nvPr/>
              </p:nvSpPr>
              <p:spPr>
                <a:xfrm>
                  <a:off x="1502087" y="2138781"/>
                  <a:ext cx="6559771" cy="1222384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98704" tIns="298704" rIns="298704" bIns="298704" numCol="1" spcCol="1270" anchor="ctr" anchorCtr="0">
                  <a:noAutofit/>
                </a:bodyPr>
                <a:lstStyle/>
                <a:p>
                  <a:pPr lvl="0" algn="ctr" defTabSz="1866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4200" kern="1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3" name="圆角矩形 22">
              <a:extLst>
                <a:ext uri="{FF2B5EF4-FFF2-40B4-BE49-F238E27FC236}">
                  <a16:creationId xmlns="" xmlns:a16="http://schemas.microsoft.com/office/drawing/2014/main" id="{E64D9C76-DD53-476A-B235-0A77D43AB696}"/>
                </a:ext>
              </a:extLst>
            </p:cNvPr>
            <p:cNvSpPr/>
            <p:nvPr/>
          </p:nvSpPr>
          <p:spPr>
            <a:xfrm>
              <a:off x="2713475" y="3763326"/>
              <a:ext cx="6692053" cy="1354666"/>
            </a:xfrm>
            <a:prstGeom prst="roundRect">
              <a:avLst>
                <a:gd name="adj" fmla="val 16670"/>
              </a:avLst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="" xmlns:a16="http://schemas.microsoft.com/office/drawing/2014/main" id="{573B4073-28AD-4185-AC6B-1A40E175B983}"/>
                </a:ext>
              </a:extLst>
            </p:cNvPr>
            <p:cNvGrpSpPr/>
            <p:nvPr/>
          </p:nvGrpSpPr>
          <p:grpSpPr>
            <a:xfrm>
              <a:off x="1277529" y="2142344"/>
              <a:ext cx="8127999" cy="1354666"/>
              <a:chOff x="4664364" y="5716540"/>
              <a:chExt cx="8127999" cy="1354666"/>
            </a:xfrm>
          </p:grpSpPr>
          <p:sp>
            <p:nvSpPr>
              <p:cNvPr id="87" name="圆角矩形 25">
                <a:extLst>
                  <a:ext uri="{FF2B5EF4-FFF2-40B4-BE49-F238E27FC236}">
                    <a16:creationId xmlns="" xmlns:a16="http://schemas.microsoft.com/office/drawing/2014/main" id="{66B52A48-A9E7-44F0-B147-8C955E79EF35}"/>
                  </a:ext>
                </a:extLst>
              </p:cNvPr>
              <p:cNvSpPr/>
              <p:nvPr/>
            </p:nvSpPr>
            <p:spPr>
              <a:xfrm>
                <a:off x="4664364" y="5716540"/>
                <a:ext cx="1354666" cy="1354666"/>
              </a:xfrm>
              <a:prstGeom prst="roundRect">
                <a:avLst>
                  <a:gd name="adj" fmla="val 16670"/>
                </a:avLst>
              </a:prstGeom>
              <a:solidFill>
                <a:srgbClr val="E4C55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dirty="0">
                    <a:cs typeface="+mn-ea"/>
                    <a:sym typeface="+mn-lt"/>
                  </a:rPr>
                  <a:t> </a:t>
                </a: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图分析引擎</a:t>
                </a:r>
              </a:p>
            </p:txBody>
          </p:sp>
          <p:grpSp>
            <p:nvGrpSpPr>
              <p:cNvPr id="88" name="组合 87">
                <a:extLst>
                  <a:ext uri="{FF2B5EF4-FFF2-40B4-BE49-F238E27FC236}">
                    <a16:creationId xmlns="" xmlns:a16="http://schemas.microsoft.com/office/drawing/2014/main" id="{5726C247-9EB1-426C-967C-3259149B31F9}"/>
                  </a:ext>
                </a:extLst>
              </p:cNvPr>
              <p:cNvGrpSpPr/>
              <p:nvPr/>
            </p:nvGrpSpPr>
            <p:grpSpPr>
              <a:xfrm>
                <a:off x="6100310" y="5716540"/>
                <a:ext cx="6692053" cy="1354666"/>
                <a:chOff x="1435946" y="2072640"/>
                <a:chExt cx="6692053" cy="1354666"/>
              </a:xfrm>
            </p:grpSpPr>
            <p:sp>
              <p:nvSpPr>
                <p:cNvPr id="89" name="圆角矩形 27">
                  <a:extLst>
                    <a:ext uri="{FF2B5EF4-FFF2-40B4-BE49-F238E27FC236}">
                      <a16:creationId xmlns="" xmlns:a16="http://schemas.microsoft.com/office/drawing/2014/main" id="{65BD6321-9150-4BF2-8DCC-5F865D232EE2}"/>
                    </a:ext>
                  </a:extLst>
                </p:cNvPr>
                <p:cNvSpPr/>
                <p:nvPr/>
              </p:nvSpPr>
              <p:spPr>
                <a:xfrm>
                  <a:off x="1435946" y="2072640"/>
                  <a:ext cx="6692053" cy="1354666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E4C55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圆角矩形 5">
                  <a:extLst>
                    <a:ext uri="{FF2B5EF4-FFF2-40B4-BE49-F238E27FC236}">
                      <a16:creationId xmlns="" xmlns:a16="http://schemas.microsoft.com/office/drawing/2014/main" id="{5BE2DAFF-4BE6-4602-9E25-B1BDEF53244E}"/>
                    </a:ext>
                  </a:extLst>
                </p:cNvPr>
                <p:cNvSpPr/>
                <p:nvPr/>
              </p:nvSpPr>
              <p:spPr>
                <a:xfrm>
                  <a:off x="1502087" y="2138781"/>
                  <a:ext cx="6559771" cy="122238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98704" tIns="298704" rIns="298704" bIns="298704" numCol="1" spcCol="1270" anchor="ctr" anchorCtr="0">
                  <a:noAutofit/>
                </a:bodyPr>
                <a:lstStyle/>
                <a:p>
                  <a:pPr lvl="0" algn="ctr" defTabSz="1866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4200" kern="12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6" name="圆角矩形 29">
              <a:extLst>
                <a:ext uri="{FF2B5EF4-FFF2-40B4-BE49-F238E27FC236}">
                  <a16:creationId xmlns="" xmlns:a16="http://schemas.microsoft.com/office/drawing/2014/main" id="{A6338E73-2A15-4ACD-B239-C4C407893A4D}"/>
                </a:ext>
              </a:extLst>
            </p:cNvPr>
            <p:cNvSpPr/>
            <p:nvPr/>
          </p:nvSpPr>
          <p:spPr>
            <a:xfrm>
              <a:off x="4155548" y="5808796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cs typeface="+mn-ea"/>
                  <a:sym typeface="+mn-lt"/>
                </a:rPr>
                <a:t>HBase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5" name="圆角矩形 30">
              <a:extLst>
                <a:ext uri="{FF2B5EF4-FFF2-40B4-BE49-F238E27FC236}">
                  <a16:creationId xmlns="" xmlns:a16="http://schemas.microsoft.com/office/drawing/2014/main" id="{7BF7BE47-6FD6-4121-A70A-515B19EDF725}"/>
                </a:ext>
              </a:extLst>
            </p:cNvPr>
            <p:cNvSpPr/>
            <p:nvPr/>
          </p:nvSpPr>
          <p:spPr>
            <a:xfrm>
              <a:off x="6362406" y="5801833"/>
              <a:ext cx="1850365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cs typeface="+mn-ea"/>
                  <a:sym typeface="+mn-lt"/>
                </a:rPr>
                <a:t>ElasticSearch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6" name="圆角矩形 31">
              <a:extLst>
                <a:ext uri="{FF2B5EF4-FFF2-40B4-BE49-F238E27FC236}">
                  <a16:creationId xmlns="" xmlns:a16="http://schemas.microsoft.com/office/drawing/2014/main" id="{EB279F20-41E3-4746-BA76-9CC1C501258A}"/>
                </a:ext>
              </a:extLst>
            </p:cNvPr>
            <p:cNvSpPr/>
            <p:nvPr/>
          </p:nvSpPr>
          <p:spPr>
            <a:xfrm>
              <a:off x="5031041" y="4279897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百度图库</a:t>
              </a:r>
            </a:p>
          </p:txBody>
        </p:sp>
        <p:sp>
          <p:nvSpPr>
            <p:cNvPr id="67" name="圆角矩形 36">
              <a:extLst>
                <a:ext uri="{FF2B5EF4-FFF2-40B4-BE49-F238E27FC236}">
                  <a16:creationId xmlns="" xmlns:a16="http://schemas.microsoft.com/office/drawing/2014/main" id="{78C2DFE8-435A-446E-9198-7E5C2449DCAF}"/>
                </a:ext>
              </a:extLst>
            </p:cNvPr>
            <p:cNvSpPr/>
            <p:nvPr/>
          </p:nvSpPr>
          <p:spPr>
            <a:xfrm>
              <a:off x="9592434" y="1003944"/>
              <a:ext cx="1483360" cy="573503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圆角矩形 38">
              <a:extLst>
                <a:ext uri="{FF2B5EF4-FFF2-40B4-BE49-F238E27FC236}">
                  <a16:creationId xmlns="" xmlns:a16="http://schemas.microsoft.com/office/drawing/2014/main" id="{49B9624F-34F6-4C0F-8BDF-89031035E53A}"/>
                </a:ext>
              </a:extLst>
            </p:cNvPr>
            <p:cNvSpPr/>
            <p:nvPr/>
          </p:nvSpPr>
          <p:spPr>
            <a:xfrm>
              <a:off x="3047745" y="2633776"/>
              <a:ext cx="1662546" cy="462946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Gremlin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9" name="圆角矩形 39">
              <a:extLst>
                <a:ext uri="{FF2B5EF4-FFF2-40B4-BE49-F238E27FC236}">
                  <a16:creationId xmlns="" xmlns:a16="http://schemas.microsoft.com/office/drawing/2014/main" id="{CEB37E62-37B8-4435-A10E-56BCE240DD74}"/>
                </a:ext>
              </a:extLst>
            </p:cNvPr>
            <p:cNvSpPr/>
            <p:nvPr/>
          </p:nvSpPr>
          <p:spPr>
            <a:xfrm>
              <a:off x="5214621" y="2612404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Spark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70" name="圆角矩形 40">
              <a:extLst>
                <a:ext uri="{FF2B5EF4-FFF2-40B4-BE49-F238E27FC236}">
                  <a16:creationId xmlns="" xmlns:a16="http://schemas.microsoft.com/office/drawing/2014/main" id="{96C101F7-17A3-42CD-BBE5-6DA33145245C}"/>
                </a:ext>
              </a:extLst>
            </p:cNvPr>
            <p:cNvSpPr/>
            <p:nvPr/>
          </p:nvSpPr>
          <p:spPr>
            <a:xfrm>
              <a:off x="9657246" y="1760737"/>
              <a:ext cx="1286359" cy="5056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单点登录</a:t>
              </a:r>
            </a:p>
          </p:txBody>
        </p:sp>
        <p:sp>
          <p:nvSpPr>
            <p:cNvPr id="71" name="圆角矩形 41">
              <a:extLst>
                <a:ext uri="{FF2B5EF4-FFF2-40B4-BE49-F238E27FC236}">
                  <a16:creationId xmlns="" xmlns:a16="http://schemas.microsoft.com/office/drawing/2014/main" id="{BE109DC4-BC6E-4DF8-AB51-E45BAFD5A582}"/>
                </a:ext>
              </a:extLst>
            </p:cNvPr>
            <p:cNvSpPr/>
            <p:nvPr/>
          </p:nvSpPr>
          <p:spPr>
            <a:xfrm>
              <a:off x="9668940" y="2881991"/>
              <a:ext cx="1286359" cy="5056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资源管理</a:t>
              </a:r>
            </a:p>
          </p:txBody>
        </p:sp>
        <p:sp>
          <p:nvSpPr>
            <p:cNvPr id="72" name="圆角矩形 42">
              <a:extLst>
                <a:ext uri="{FF2B5EF4-FFF2-40B4-BE49-F238E27FC236}">
                  <a16:creationId xmlns="" xmlns:a16="http://schemas.microsoft.com/office/drawing/2014/main" id="{FED218EB-942F-43B3-B0D4-9E13948BEB53}"/>
                </a:ext>
              </a:extLst>
            </p:cNvPr>
            <p:cNvSpPr/>
            <p:nvPr/>
          </p:nvSpPr>
          <p:spPr>
            <a:xfrm>
              <a:off x="9680874" y="4003245"/>
              <a:ext cx="1286359" cy="5056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日志管理</a:t>
              </a:r>
            </a:p>
          </p:txBody>
        </p:sp>
        <p:sp>
          <p:nvSpPr>
            <p:cNvPr id="73" name="圆角矩形 43">
              <a:extLst>
                <a:ext uri="{FF2B5EF4-FFF2-40B4-BE49-F238E27FC236}">
                  <a16:creationId xmlns="" xmlns:a16="http://schemas.microsoft.com/office/drawing/2014/main" id="{B3E7306A-4470-462F-BAD5-865205ADF5A5}"/>
                </a:ext>
              </a:extLst>
            </p:cNvPr>
            <p:cNvSpPr/>
            <p:nvPr/>
          </p:nvSpPr>
          <p:spPr>
            <a:xfrm>
              <a:off x="9680874" y="5124499"/>
              <a:ext cx="1286359" cy="5056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安全保障</a:t>
              </a:r>
            </a:p>
          </p:txBody>
        </p:sp>
        <p:sp>
          <p:nvSpPr>
            <p:cNvPr id="74" name="圆角矩形 46">
              <a:extLst>
                <a:ext uri="{FF2B5EF4-FFF2-40B4-BE49-F238E27FC236}">
                  <a16:creationId xmlns="" xmlns:a16="http://schemas.microsoft.com/office/drawing/2014/main" id="{D24E6905-ECAD-482A-BC93-5DB0E0850606}"/>
                </a:ext>
              </a:extLst>
            </p:cNvPr>
            <p:cNvSpPr/>
            <p:nvPr/>
          </p:nvSpPr>
          <p:spPr>
            <a:xfrm>
              <a:off x="2974020" y="4279897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cs typeface="+mn-ea"/>
                  <a:sym typeface="+mn-lt"/>
                </a:rPr>
                <a:t>Janusgraph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75" name="圆角矩形 47">
              <a:extLst>
                <a:ext uri="{FF2B5EF4-FFF2-40B4-BE49-F238E27FC236}">
                  <a16:creationId xmlns="" xmlns:a16="http://schemas.microsoft.com/office/drawing/2014/main" id="{ECDD1CA9-E317-4F00-9EE1-997E03D95F88}"/>
                </a:ext>
              </a:extLst>
            </p:cNvPr>
            <p:cNvSpPr/>
            <p:nvPr/>
          </p:nvSpPr>
          <p:spPr>
            <a:xfrm>
              <a:off x="7381497" y="2591032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cs typeface="+mn-ea"/>
                  <a:sym typeface="+mn-lt"/>
                </a:rPr>
                <a:t>GraphX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77" name="圆角矩形 49">
              <a:extLst>
                <a:ext uri="{FF2B5EF4-FFF2-40B4-BE49-F238E27FC236}">
                  <a16:creationId xmlns="" xmlns:a16="http://schemas.microsoft.com/office/drawing/2014/main" id="{D429B795-C67E-492F-8F6D-59A452607914}"/>
                </a:ext>
              </a:extLst>
            </p:cNvPr>
            <p:cNvSpPr/>
            <p:nvPr/>
          </p:nvSpPr>
          <p:spPr>
            <a:xfrm>
              <a:off x="7200556" y="4279897"/>
              <a:ext cx="1662546" cy="505690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华为图库</a:t>
              </a:r>
            </a:p>
          </p:txBody>
        </p:sp>
        <p:sp>
          <p:nvSpPr>
            <p:cNvPr id="78" name="圆角矩形 54">
              <a:extLst>
                <a:ext uri="{FF2B5EF4-FFF2-40B4-BE49-F238E27FC236}">
                  <a16:creationId xmlns="" xmlns:a16="http://schemas.microsoft.com/office/drawing/2014/main" id="{B62EA0F4-E46B-42BA-8C53-513E2B623535}"/>
                </a:ext>
              </a:extLst>
            </p:cNvPr>
            <p:cNvSpPr/>
            <p:nvPr/>
          </p:nvSpPr>
          <p:spPr>
            <a:xfrm>
              <a:off x="1277529" y="873885"/>
              <a:ext cx="8156423" cy="1009638"/>
            </a:xfrm>
            <a:prstGeom prst="roundRect">
              <a:avLst>
                <a:gd name="adj" fmla="val 16670"/>
              </a:avLst>
            </a:prstGeom>
            <a:solidFill>
              <a:srgbClr val="42BA9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altLang="zh-CN" dirty="0">
                <a:cs typeface="+mn-ea"/>
                <a:sym typeface="+mn-lt"/>
              </a:endParaRPr>
            </a:p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     知识图谱能力提供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="" xmlns:a16="http://schemas.microsoft.com/office/drawing/2014/main" id="{6037C725-770D-484D-8FEC-3979D7271CF8}"/>
                </a:ext>
              </a:extLst>
            </p:cNvPr>
            <p:cNvCxnSpPr/>
            <p:nvPr/>
          </p:nvCxnSpPr>
          <p:spPr bwMode="auto">
            <a:xfrm flipV="1">
              <a:off x="3879018" y="3236686"/>
              <a:ext cx="0" cy="76655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直接箭头连接符 79">
              <a:extLst>
                <a:ext uri="{FF2B5EF4-FFF2-40B4-BE49-F238E27FC236}">
                  <a16:creationId xmlns="" xmlns:a16="http://schemas.microsoft.com/office/drawing/2014/main" id="{B34E884E-6900-40CF-9C1E-5D3177EEA0CE}"/>
                </a:ext>
              </a:extLst>
            </p:cNvPr>
            <p:cNvCxnSpPr/>
            <p:nvPr/>
          </p:nvCxnSpPr>
          <p:spPr bwMode="auto">
            <a:xfrm flipV="1">
              <a:off x="8212770" y="3236685"/>
              <a:ext cx="0" cy="76655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直接箭头连接符 80">
              <a:extLst>
                <a:ext uri="{FF2B5EF4-FFF2-40B4-BE49-F238E27FC236}">
                  <a16:creationId xmlns="" xmlns:a16="http://schemas.microsoft.com/office/drawing/2014/main" id="{71981679-3196-4885-B642-3B56FBF18E27}"/>
                </a:ext>
              </a:extLst>
            </p:cNvPr>
            <p:cNvCxnSpPr/>
            <p:nvPr/>
          </p:nvCxnSpPr>
          <p:spPr bwMode="auto">
            <a:xfrm flipV="1">
              <a:off x="6096000" y="4863630"/>
              <a:ext cx="0" cy="76655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直接箭头连接符 81">
              <a:extLst>
                <a:ext uri="{FF2B5EF4-FFF2-40B4-BE49-F238E27FC236}">
                  <a16:creationId xmlns="" xmlns:a16="http://schemas.microsoft.com/office/drawing/2014/main" id="{ABC9785D-AA08-461F-B6BA-BC90F6895ED0}"/>
                </a:ext>
              </a:extLst>
            </p:cNvPr>
            <p:cNvCxnSpPr/>
            <p:nvPr/>
          </p:nvCxnSpPr>
          <p:spPr bwMode="auto">
            <a:xfrm flipV="1">
              <a:off x="6024817" y="1674808"/>
              <a:ext cx="0" cy="76655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3" name="文本框 82">
              <a:extLst>
                <a:ext uri="{FF2B5EF4-FFF2-40B4-BE49-F238E27FC236}">
                  <a16:creationId xmlns="" xmlns:a16="http://schemas.microsoft.com/office/drawing/2014/main" id="{AEFB4CEF-181C-47E6-BE89-B22B6CE69C79}"/>
                </a:ext>
              </a:extLst>
            </p:cNvPr>
            <p:cNvSpPr txBox="1"/>
            <p:nvPr/>
          </p:nvSpPr>
          <p:spPr bwMode="auto">
            <a:xfrm>
              <a:off x="6157408" y="5117004"/>
              <a:ext cx="1373709" cy="25980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61529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400" dirty="0">
                  <a:cs typeface="+mn-ea"/>
                  <a:sym typeface="+mn-lt"/>
                </a:rPr>
                <a:t>数据查询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="" xmlns:a16="http://schemas.microsoft.com/office/drawing/2014/main" id="{73B0468F-D06E-4E50-A75B-E6B97CDDC4E8}"/>
                </a:ext>
              </a:extLst>
            </p:cNvPr>
            <p:cNvSpPr txBox="1"/>
            <p:nvPr/>
          </p:nvSpPr>
          <p:spPr bwMode="auto">
            <a:xfrm>
              <a:off x="3932818" y="3470446"/>
              <a:ext cx="1373709" cy="25980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61529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400" dirty="0">
                  <a:cs typeface="+mn-ea"/>
                  <a:sym typeface="+mn-lt"/>
                </a:rPr>
                <a:t>关系查询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="" xmlns:a16="http://schemas.microsoft.com/office/drawing/2014/main" id="{BAD46834-3428-4B24-AF4B-066AD88F183A}"/>
                </a:ext>
              </a:extLst>
            </p:cNvPr>
            <p:cNvSpPr txBox="1"/>
            <p:nvPr/>
          </p:nvSpPr>
          <p:spPr bwMode="auto">
            <a:xfrm>
              <a:off x="8276376" y="3476867"/>
              <a:ext cx="1373709" cy="25980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61529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400" dirty="0">
                  <a:cs typeface="+mn-ea"/>
                  <a:sym typeface="+mn-lt"/>
                </a:rPr>
                <a:t>关系挖掘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="" xmlns:a16="http://schemas.microsoft.com/office/drawing/2014/main" id="{5769C6B2-941E-4E3F-9D48-D1207CBE810F}"/>
                </a:ext>
              </a:extLst>
            </p:cNvPr>
            <p:cNvSpPr txBox="1"/>
            <p:nvPr/>
          </p:nvSpPr>
          <p:spPr bwMode="auto">
            <a:xfrm>
              <a:off x="6127175" y="1876621"/>
              <a:ext cx="1373709" cy="25980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61529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400" dirty="0">
                  <a:cs typeface="+mn-ea"/>
                  <a:sym typeface="+mn-lt"/>
                </a:rPr>
                <a:t>辅助研判</a:t>
              </a:r>
            </a:p>
          </p:txBody>
        </p:sp>
      </p:grpSp>
      <p:sp>
        <p:nvSpPr>
          <p:cNvPr id="130" name="圆角矩形 16">
            <a:extLst>
              <a:ext uri="{FF2B5EF4-FFF2-40B4-BE49-F238E27FC236}">
                <a16:creationId xmlns="" xmlns:a16="http://schemas.microsoft.com/office/drawing/2014/main" id="{3EADBD8C-4AEA-4677-8377-8B51BE9AAC83}"/>
              </a:ext>
            </a:extLst>
          </p:cNvPr>
          <p:cNvSpPr/>
          <p:nvPr/>
        </p:nvSpPr>
        <p:spPr>
          <a:xfrm>
            <a:off x="1925945" y="4134456"/>
            <a:ext cx="1131269" cy="1118380"/>
          </a:xfrm>
          <a:prstGeom prst="roundRect">
            <a:avLst>
              <a:gd name="adj" fmla="val 16670"/>
            </a:avLst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图数   据库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803020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rgbClr val="1A6BA2"/>
            </a:gs>
            <a:gs pos="93000">
              <a:srgbClr val="022D9A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8CEAF5A5-F39E-4681-BE19-87A465227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025" y="2615886"/>
            <a:ext cx="6943950" cy="119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963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交流与讨论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230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FE8D364-1B53-4F98-97E5-63764FDB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="" xmlns:a16="http://schemas.microsoft.com/office/drawing/2014/main" id="{FF136EDC-8A38-4585-929E-1CA9D5941434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行业背景</a:t>
            </a:r>
          </a:p>
        </p:txBody>
      </p:sp>
      <p:grpSp>
        <p:nvGrpSpPr>
          <p:cNvPr id="34" name="îšļïďé">
            <a:extLst>
              <a:ext uri="{FF2B5EF4-FFF2-40B4-BE49-F238E27FC236}">
                <a16:creationId xmlns="" xmlns:a16="http://schemas.microsoft.com/office/drawing/2014/main" id="{95245942-73E7-4B5B-BB8C-69E114F79D7A}"/>
              </a:ext>
            </a:extLst>
          </p:cNvPr>
          <p:cNvGrpSpPr/>
          <p:nvPr/>
        </p:nvGrpSpPr>
        <p:grpSpPr>
          <a:xfrm>
            <a:off x="839443" y="2985146"/>
            <a:ext cx="2610913" cy="2783580"/>
            <a:chOff x="836051" y="4742677"/>
            <a:chExt cx="2784689" cy="1448076"/>
          </a:xfrm>
        </p:grpSpPr>
        <p:sp>
          <p:nvSpPr>
            <p:cNvPr id="35" name="i$ḷiḓe">
              <a:extLst>
                <a:ext uri="{FF2B5EF4-FFF2-40B4-BE49-F238E27FC236}">
                  <a16:creationId xmlns="" xmlns:a16="http://schemas.microsoft.com/office/drawing/2014/main" id="{9A2C8AA9-74D5-4048-9A99-9E7E99BE0C5E}"/>
                </a:ext>
              </a:extLst>
            </p:cNvPr>
            <p:cNvSpPr/>
            <p:nvPr/>
          </p:nvSpPr>
          <p:spPr>
            <a:xfrm>
              <a:off x="889636" y="4742677"/>
              <a:ext cx="2731104" cy="392415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数据量大</a:t>
              </a:r>
            </a:p>
          </p:txBody>
        </p:sp>
        <p:sp>
          <p:nvSpPr>
            <p:cNvPr id="36" name="iSļîḋè">
              <a:extLst>
                <a:ext uri="{FF2B5EF4-FFF2-40B4-BE49-F238E27FC236}">
                  <a16:creationId xmlns="" xmlns:a16="http://schemas.microsoft.com/office/drawing/2014/main" id="{BB6B9C49-C9FA-48F2-8168-6E4F466362C6}"/>
                </a:ext>
              </a:extLst>
            </p:cNvPr>
            <p:cNvSpPr/>
            <p:nvPr/>
          </p:nvSpPr>
          <p:spPr>
            <a:xfrm>
              <a:off x="836051" y="5182219"/>
              <a:ext cx="2731104" cy="1008534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数据产生汇集的速度越来越快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数据呈阶梯式增长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37" name="ïṧḻiḋè">
            <a:extLst>
              <a:ext uri="{FF2B5EF4-FFF2-40B4-BE49-F238E27FC236}">
                <a16:creationId xmlns="" xmlns:a16="http://schemas.microsoft.com/office/drawing/2014/main" id="{176AF8B5-67FB-495D-98D2-80882F804990}"/>
              </a:ext>
            </a:extLst>
          </p:cNvPr>
          <p:cNvSpPr/>
          <p:nvPr/>
        </p:nvSpPr>
        <p:spPr>
          <a:xfrm>
            <a:off x="1706638" y="1687878"/>
            <a:ext cx="1097338" cy="1097338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8" name="î$ļïḑè">
            <a:extLst>
              <a:ext uri="{FF2B5EF4-FFF2-40B4-BE49-F238E27FC236}">
                <a16:creationId xmlns="" xmlns:a16="http://schemas.microsoft.com/office/drawing/2014/main" id="{0036B753-D1CD-41D9-8EFC-9207B55311BC}"/>
              </a:ext>
            </a:extLst>
          </p:cNvPr>
          <p:cNvSpPr/>
          <p:nvPr/>
        </p:nvSpPr>
        <p:spPr>
          <a:xfrm>
            <a:off x="1743194" y="1724434"/>
            <a:ext cx="1024226" cy="1024226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39" name="íSḻïḑê">
            <a:extLst>
              <a:ext uri="{FF2B5EF4-FFF2-40B4-BE49-F238E27FC236}">
                <a16:creationId xmlns="" xmlns:a16="http://schemas.microsoft.com/office/drawing/2014/main" id="{A4F08724-429B-4A5D-8AC8-666022489FCA}"/>
              </a:ext>
            </a:extLst>
          </p:cNvPr>
          <p:cNvGrpSpPr/>
          <p:nvPr/>
        </p:nvGrpSpPr>
        <p:grpSpPr>
          <a:xfrm>
            <a:off x="4267312" y="1687878"/>
            <a:ext cx="1097338" cy="1097338"/>
            <a:chOff x="4267090" y="1861846"/>
            <a:chExt cx="1097280" cy="1097280"/>
          </a:xfrm>
        </p:grpSpPr>
        <p:sp>
          <p:nvSpPr>
            <p:cNvPr id="40" name="iṧḷîḓé">
              <a:extLst>
                <a:ext uri="{FF2B5EF4-FFF2-40B4-BE49-F238E27FC236}">
                  <a16:creationId xmlns="" xmlns:a16="http://schemas.microsoft.com/office/drawing/2014/main" id="{EBD87C44-2C6F-4015-ADC4-858B25EA5DD8}"/>
                </a:ext>
              </a:extLst>
            </p:cNvPr>
            <p:cNvSpPr/>
            <p:nvPr/>
          </p:nvSpPr>
          <p:spPr>
            <a:xfrm>
              <a:off x="4267090" y="1861846"/>
              <a:ext cx="1097280" cy="109728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41" name="íṡľïďé">
              <a:extLst>
                <a:ext uri="{FF2B5EF4-FFF2-40B4-BE49-F238E27FC236}">
                  <a16:creationId xmlns="" xmlns:a16="http://schemas.microsoft.com/office/drawing/2014/main" id="{3413D9EF-61F3-417E-8CA0-C53C4F47BE6E}"/>
                </a:ext>
              </a:extLst>
            </p:cNvPr>
            <p:cNvSpPr/>
            <p:nvPr/>
          </p:nvSpPr>
          <p:spPr>
            <a:xfrm>
              <a:off x="4303644" y="1898400"/>
              <a:ext cx="1024172" cy="1024172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42" name="íśļíḍê">
              <a:extLst>
                <a:ext uri="{FF2B5EF4-FFF2-40B4-BE49-F238E27FC236}">
                  <a16:creationId xmlns="" xmlns:a16="http://schemas.microsoft.com/office/drawing/2014/main" id="{C44B27F7-EF82-43BA-8FEA-BAA73D39FAE4}"/>
                </a:ext>
              </a:extLst>
            </p:cNvPr>
            <p:cNvSpPr/>
            <p:nvPr/>
          </p:nvSpPr>
          <p:spPr>
            <a:xfrm>
              <a:off x="4500769" y="2186059"/>
              <a:ext cx="629922" cy="448854"/>
            </a:xfrm>
            <a:custGeom>
              <a:avLst/>
              <a:gdLst>
                <a:gd name="connsiteX0" fmla="*/ 32029 w 606007"/>
                <a:gd name="connsiteY0" fmla="*/ 122123 h 431814"/>
                <a:gd name="connsiteX1" fmla="*/ 44636 w 606007"/>
                <a:gd name="connsiteY1" fmla="*/ 124643 h 431814"/>
                <a:gd name="connsiteX2" fmla="*/ 247598 w 606007"/>
                <a:gd name="connsiteY2" fmla="*/ 246133 h 431814"/>
                <a:gd name="connsiteX3" fmla="*/ 299951 w 606007"/>
                <a:gd name="connsiteY3" fmla="*/ 225347 h 431814"/>
                <a:gd name="connsiteX4" fmla="*/ 202842 w 606007"/>
                <a:gd name="connsiteY4" fmla="*/ 217865 h 431814"/>
                <a:gd name="connsiteX5" fmla="*/ 193787 w 606007"/>
                <a:gd name="connsiteY5" fmla="*/ 183465 h 431814"/>
                <a:gd name="connsiteX6" fmla="*/ 400391 w 606007"/>
                <a:gd name="connsiteY6" fmla="*/ 169435 h 431814"/>
                <a:gd name="connsiteX7" fmla="*/ 577019 w 606007"/>
                <a:gd name="connsiteY7" fmla="*/ 313892 h 431814"/>
                <a:gd name="connsiteX8" fmla="*/ 582224 w 606007"/>
                <a:gd name="connsiteY8" fmla="*/ 323765 h 431814"/>
                <a:gd name="connsiteX9" fmla="*/ 585034 w 606007"/>
                <a:gd name="connsiteY9" fmla="*/ 424158 h 431814"/>
                <a:gd name="connsiteX10" fmla="*/ 522688 w 606007"/>
                <a:gd name="connsiteY10" fmla="*/ 399424 h 431814"/>
                <a:gd name="connsiteX11" fmla="*/ 457428 w 606007"/>
                <a:gd name="connsiteY11" fmla="*/ 330001 h 431814"/>
                <a:gd name="connsiteX12" fmla="*/ 455659 w 606007"/>
                <a:gd name="connsiteY12" fmla="*/ 330417 h 431814"/>
                <a:gd name="connsiteX13" fmla="*/ 166413 w 606007"/>
                <a:gd name="connsiteY13" fmla="*/ 320232 h 431814"/>
                <a:gd name="connsiteX14" fmla="*/ 3420 w 606007"/>
                <a:gd name="connsiteY14" fmla="*/ 158835 h 431814"/>
                <a:gd name="connsiteX15" fmla="*/ 18720 w 606007"/>
                <a:gd name="connsiteY15" fmla="*/ 129112 h 431814"/>
                <a:gd name="connsiteX16" fmla="*/ 20281 w 606007"/>
                <a:gd name="connsiteY16" fmla="*/ 127865 h 431814"/>
                <a:gd name="connsiteX17" fmla="*/ 32029 w 606007"/>
                <a:gd name="connsiteY17" fmla="*/ 122123 h 431814"/>
                <a:gd name="connsiteX18" fmla="*/ 243700 w 606007"/>
                <a:gd name="connsiteY18" fmla="*/ 95214 h 431814"/>
                <a:gd name="connsiteX19" fmla="*/ 330644 w 606007"/>
                <a:gd name="connsiteY19" fmla="*/ 97150 h 431814"/>
                <a:gd name="connsiteX20" fmla="*/ 418382 w 606007"/>
                <a:gd name="connsiteY20" fmla="*/ 118145 h 431814"/>
                <a:gd name="connsiteX21" fmla="*/ 418382 w 606007"/>
                <a:gd name="connsiteY21" fmla="*/ 133113 h 431814"/>
                <a:gd name="connsiteX22" fmla="*/ 418278 w 606007"/>
                <a:gd name="connsiteY22" fmla="*/ 133217 h 431814"/>
                <a:gd name="connsiteX23" fmla="*/ 412657 w 606007"/>
                <a:gd name="connsiteY23" fmla="*/ 146521 h 431814"/>
                <a:gd name="connsiteX24" fmla="*/ 164327 w 606007"/>
                <a:gd name="connsiteY24" fmla="*/ 184147 h 431814"/>
                <a:gd name="connsiteX25" fmla="*/ 148195 w 606007"/>
                <a:gd name="connsiteY25" fmla="*/ 188513 h 431814"/>
                <a:gd name="connsiteX26" fmla="*/ 143407 w 606007"/>
                <a:gd name="connsiteY26" fmla="*/ 161800 h 431814"/>
                <a:gd name="connsiteX27" fmla="*/ 143720 w 606007"/>
                <a:gd name="connsiteY27" fmla="*/ 112221 h 431814"/>
                <a:gd name="connsiteX28" fmla="*/ 156834 w 606007"/>
                <a:gd name="connsiteY28" fmla="*/ 99124 h 431814"/>
                <a:gd name="connsiteX29" fmla="*/ 243700 w 606007"/>
                <a:gd name="connsiteY29" fmla="*/ 95214 h 431814"/>
                <a:gd name="connsiteX30" fmla="*/ 181420 w 606007"/>
                <a:gd name="connsiteY30" fmla="*/ 1042 h 431814"/>
                <a:gd name="connsiteX31" fmla="*/ 354418 w 606007"/>
                <a:gd name="connsiteY31" fmla="*/ 8002 h 431814"/>
                <a:gd name="connsiteX32" fmla="*/ 396366 w 606007"/>
                <a:gd name="connsiteY32" fmla="*/ 15898 h 431814"/>
                <a:gd name="connsiteX33" fmla="*/ 386998 w 606007"/>
                <a:gd name="connsiteY33" fmla="*/ 82801 h 431814"/>
                <a:gd name="connsiteX34" fmla="*/ 329332 w 606007"/>
                <a:gd name="connsiteY34" fmla="*/ 78646 h 431814"/>
                <a:gd name="connsiteX35" fmla="*/ 277599 w 606007"/>
                <a:gd name="connsiteY35" fmla="*/ 75529 h 431814"/>
                <a:gd name="connsiteX36" fmla="*/ 253763 w 606007"/>
                <a:gd name="connsiteY36" fmla="*/ 74906 h 431814"/>
                <a:gd name="connsiteX37" fmla="*/ 248871 w 606007"/>
                <a:gd name="connsiteY37" fmla="*/ 75529 h 431814"/>
                <a:gd name="connsiteX38" fmla="*/ 148424 w 606007"/>
                <a:gd name="connsiteY38" fmla="*/ 75529 h 431814"/>
                <a:gd name="connsiteX39" fmla="*/ 139680 w 606007"/>
                <a:gd name="connsiteY39" fmla="*/ 63167 h 431814"/>
                <a:gd name="connsiteX40" fmla="*/ 137286 w 606007"/>
                <a:gd name="connsiteY40" fmla="*/ 57972 h 431814"/>
                <a:gd name="connsiteX41" fmla="*/ 136766 w 606007"/>
                <a:gd name="connsiteY41" fmla="*/ 54440 h 431814"/>
                <a:gd name="connsiteX42" fmla="*/ 132915 w 606007"/>
                <a:gd name="connsiteY42" fmla="*/ 45817 h 431814"/>
                <a:gd name="connsiteX43" fmla="*/ 135101 w 606007"/>
                <a:gd name="connsiteY43" fmla="*/ 24417 h 431814"/>
                <a:gd name="connsiteX44" fmla="*/ 181420 w 606007"/>
                <a:gd name="connsiteY44" fmla="*/ 1042 h 43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6007" h="431814">
                  <a:moveTo>
                    <a:pt x="32029" y="122123"/>
                  </a:moveTo>
                  <a:cubicBezTo>
                    <a:pt x="36440" y="121291"/>
                    <a:pt x="40993" y="121837"/>
                    <a:pt x="44636" y="124643"/>
                  </a:cubicBezTo>
                  <a:cubicBezTo>
                    <a:pt x="116349" y="179724"/>
                    <a:pt x="144452" y="250082"/>
                    <a:pt x="247598" y="246133"/>
                  </a:cubicBezTo>
                  <a:cubicBezTo>
                    <a:pt x="273098" y="245093"/>
                    <a:pt x="427453" y="252576"/>
                    <a:pt x="299951" y="225347"/>
                  </a:cubicBezTo>
                  <a:cubicBezTo>
                    <a:pt x="270184" y="218904"/>
                    <a:pt x="234067" y="223165"/>
                    <a:pt x="202842" y="217865"/>
                  </a:cubicBezTo>
                  <a:cubicBezTo>
                    <a:pt x="186189" y="215059"/>
                    <a:pt x="184940" y="194066"/>
                    <a:pt x="193787" y="183465"/>
                  </a:cubicBezTo>
                  <a:cubicBezTo>
                    <a:pt x="227510" y="142934"/>
                    <a:pt x="355427" y="160394"/>
                    <a:pt x="400391" y="169435"/>
                  </a:cubicBezTo>
                  <a:cubicBezTo>
                    <a:pt x="476788" y="184920"/>
                    <a:pt x="523625" y="259955"/>
                    <a:pt x="577019" y="313892"/>
                  </a:cubicBezTo>
                  <a:cubicBezTo>
                    <a:pt x="580038" y="317010"/>
                    <a:pt x="581495" y="320440"/>
                    <a:pt x="582224" y="323765"/>
                  </a:cubicBezTo>
                  <a:cubicBezTo>
                    <a:pt x="608244" y="351618"/>
                    <a:pt x="618028" y="397345"/>
                    <a:pt x="585034" y="424158"/>
                  </a:cubicBezTo>
                  <a:cubicBezTo>
                    <a:pt x="558909" y="445255"/>
                    <a:pt x="538301" y="418026"/>
                    <a:pt x="522688" y="399424"/>
                  </a:cubicBezTo>
                  <a:cubicBezTo>
                    <a:pt x="502184" y="375105"/>
                    <a:pt x="479078" y="353280"/>
                    <a:pt x="457428" y="330001"/>
                  </a:cubicBezTo>
                  <a:cubicBezTo>
                    <a:pt x="456804" y="330105"/>
                    <a:pt x="456388" y="330417"/>
                    <a:pt x="455659" y="330417"/>
                  </a:cubicBezTo>
                  <a:cubicBezTo>
                    <a:pt x="370623" y="333638"/>
                    <a:pt x="245412" y="359516"/>
                    <a:pt x="166413" y="320232"/>
                  </a:cubicBezTo>
                  <a:cubicBezTo>
                    <a:pt x="100321" y="287287"/>
                    <a:pt x="47030" y="216514"/>
                    <a:pt x="3420" y="158835"/>
                  </a:cubicBezTo>
                  <a:cubicBezTo>
                    <a:pt x="-6052" y="146260"/>
                    <a:pt x="5813" y="131502"/>
                    <a:pt x="18720" y="129112"/>
                  </a:cubicBezTo>
                  <a:cubicBezTo>
                    <a:pt x="19240" y="128696"/>
                    <a:pt x="19761" y="128280"/>
                    <a:pt x="20281" y="127865"/>
                  </a:cubicBezTo>
                  <a:cubicBezTo>
                    <a:pt x="23352" y="125163"/>
                    <a:pt x="27619" y="122954"/>
                    <a:pt x="32029" y="122123"/>
                  </a:cubicBezTo>
                  <a:close/>
                  <a:moveTo>
                    <a:pt x="243700" y="95214"/>
                  </a:moveTo>
                  <a:cubicBezTo>
                    <a:pt x="272725" y="95097"/>
                    <a:pt x="301763" y="95954"/>
                    <a:pt x="330644" y="97150"/>
                  </a:cubicBezTo>
                  <a:cubicBezTo>
                    <a:pt x="355414" y="98189"/>
                    <a:pt x="404539" y="91017"/>
                    <a:pt x="418382" y="118145"/>
                  </a:cubicBezTo>
                  <a:cubicBezTo>
                    <a:pt x="420567" y="122615"/>
                    <a:pt x="421504" y="128747"/>
                    <a:pt x="418382" y="133113"/>
                  </a:cubicBezTo>
                  <a:lnTo>
                    <a:pt x="418278" y="133217"/>
                  </a:lnTo>
                  <a:cubicBezTo>
                    <a:pt x="420567" y="138310"/>
                    <a:pt x="419110" y="145274"/>
                    <a:pt x="412657" y="146521"/>
                  </a:cubicBezTo>
                  <a:cubicBezTo>
                    <a:pt x="372379" y="154628"/>
                    <a:pt x="169427" y="128643"/>
                    <a:pt x="164327" y="184147"/>
                  </a:cubicBezTo>
                  <a:cubicBezTo>
                    <a:pt x="163599" y="192047"/>
                    <a:pt x="152566" y="196724"/>
                    <a:pt x="148195" y="188513"/>
                  </a:cubicBezTo>
                  <a:cubicBezTo>
                    <a:pt x="142679" y="178223"/>
                    <a:pt x="141430" y="169388"/>
                    <a:pt x="143407" y="161800"/>
                  </a:cubicBezTo>
                  <a:cubicBezTo>
                    <a:pt x="141846" y="144962"/>
                    <a:pt x="142054" y="129683"/>
                    <a:pt x="143720" y="112221"/>
                  </a:cubicBezTo>
                  <a:cubicBezTo>
                    <a:pt x="144344" y="104529"/>
                    <a:pt x="149236" y="99852"/>
                    <a:pt x="156834" y="99124"/>
                  </a:cubicBezTo>
                  <a:cubicBezTo>
                    <a:pt x="185664" y="96422"/>
                    <a:pt x="214675" y="95331"/>
                    <a:pt x="243700" y="95214"/>
                  </a:cubicBezTo>
                  <a:close/>
                  <a:moveTo>
                    <a:pt x="181420" y="1042"/>
                  </a:moveTo>
                  <a:cubicBezTo>
                    <a:pt x="237629" y="9457"/>
                    <a:pt x="296648" y="2081"/>
                    <a:pt x="354418" y="8002"/>
                  </a:cubicBezTo>
                  <a:cubicBezTo>
                    <a:pt x="370135" y="6860"/>
                    <a:pt x="386269" y="7171"/>
                    <a:pt x="396366" y="15898"/>
                  </a:cubicBezTo>
                  <a:cubicBezTo>
                    <a:pt x="414165" y="31273"/>
                    <a:pt x="412291" y="76049"/>
                    <a:pt x="386998" y="82801"/>
                  </a:cubicBezTo>
                  <a:cubicBezTo>
                    <a:pt x="371696" y="86853"/>
                    <a:pt x="345362" y="79581"/>
                    <a:pt x="329332" y="78646"/>
                  </a:cubicBezTo>
                  <a:cubicBezTo>
                    <a:pt x="312053" y="77607"/>
                    <a:pt x="294878" y="76568"/>
                    <a:pt x="277599" y="75529"/>
                  </a:cubicBezTo>
                  <a:cubicBezTo>
                    <a:pt x="269897" y="75114"/>
                    <a:pt x="261882" y="75010"/>
                    <a:pt x="253763" y="74906"/>
                  </a:cubicBezTo>
                  <a:cubicBezTo>
                    <a:pt x="252201" y="75114"/>
                    <a:pt x="250536" y="75218"/>
                    <a:pt x="248871" y="75529"/>
                  </a:cubicBezTo>
                  <a:cubicBezTo>
                    <a:pt x="214625" y="81139"/>
                    <a:pt x="182357" y="83633"/>
                    <a:pt x="148424" y="75529"/>
                  </a:cubicBezTo>
                  <a:cubicBezTo>
                    <a:pt x="142387" y="74075"/>
                    <a:pt x="139680" y="68673"/>
                    <a:pt x="139680" y="63167"/>
                  </a:cubicBezTo>
                  <a:cubicBezTo>
                    <a:pt x="138640" y="61608"/>
                    <a:pt x="137599" y="60154"/>
                    <a:pt x="137286" y="57972"/>
                  </a:cubicBezTo>
                  <a:cubicBezTo>
                    <a:pt x="136974" y="56830"/>
                    <a:pt x="136974" y="55583"/>
                    <a:pt x="136766" y="54440"/>
                  </a:cubicBezTo>
                  <a:cubicBezTo>
                    <a:pt x="134684" y="52258"/>
                    <a:pt x="133123" y="49557"/>
                    <a:pt x="132915" y="45817"/>
                  </a:cubicBezTo>
                  <a:cubicBezTo>
                    <a:pt x="132186" y="34494"/>
                    <a:pt x="132290" y="33247"/>
                    <a:pt x="135101" y="24417"/>
                  </a:cubicBezTo>
                  <a:cubicBezTo>
                    <a:pt x="140201" y="4262"/>
                    <a:pt x="155086" y="-2906"/>
                    <a:pt x="181420" y="10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3" name="ï$ľîḋè">
            <a:extLst>
              <a:ext uri="{FF2B5EF4-FFF2-40B4-BE49-F238E27FC236}">
                <a16:creationId xmlns="" xmlns:a16="http://schemas.microsoft.com/office/drawing/2014/main" id="{3DC3A13A-B620-4BE5-8D3B-D98BDF859CE5}"/>
              </a:ext>
            </a:extLst>
          </p:cNvPr>
          <p:cNvSpPr/>
          <p:nvPr/>
        </p:nvSpPr>
        <p:spPr>
          <a:xfrm>
            <a:off x="6827986" y="1687878"/>
            <a:ext cx="1097338" cy="1097338"/>
          </a:xfrm>
          <a:prstGeom prst="ellipse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4" name="îŝ1îḓè">
            <a:extLst>
              <a:ext uri="{FF2B5EF4-FFF2-40B4-BE49-F238E27FC236}">
                <a16:creationId xmlns="" xmlns:a16="http://schemas.microsoft.com/office/drawing/2014/main" id="{E8729165-1E59-4450-8871-371C552234DB}"/>
              </a:ext>
            </a:extLst>
          </p:cNvPr>
          <p:cNvSpPr/>
          <p:nvPr/>
        </p:nvSpPr>
        <p:spPr>
          <a:xfrm>
            <a:off x="6864542" y="1724434"/>
            <a:ext cx="1024226" cy="1024226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5" name="ísḻiḓê">
            <a:extLst>
              <a:ext uri="{FF2B5EF4-FFF2-40B4-BE49-F238E27FC236}">
                <a16:creationId xmlns="" xmlns:a16="http://schemas.microsoft.com/office/drawing/2014/main" id="{A2AF9608-A88C-488A-A5B5-B866C662153C}"/>
              </a:ext>
            </a:extLst>
          </p:cNvPr>
          <p:cNvSpPr/>
          <p:nvPr/>
        </p:nvSpPr>
        <p:spPr>
          <a:xfrm>
            <a:off x="9388661" y="1687878"/>
            <a:ext cx="1097338" cy="1097338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6" name="iṧlïḑe">
            <a:extLst>
              <a:ext uri="{FF2B5EF4-FFF2-40B4-BE49-F238E27FC236}">
                <a16:creationId xmlns="" xmlns:a16="http://schemas.microsoft.com/office/drawing/2014/main" id="{BCB204C4-8E2D-42FE-A26E-09A75549A315}"/>
              </a:ext>
            </a:extLst>
          </p:cNvPr>
          <p:cNvSpPr/>
          <p:nvPr/>
        </p:nvSpPr>
        <p:spPr>
          <a:xfrm>
            <a:off x="9425217" y="1724434"/>
            <a:ext cx="1024226" cy="1024226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2C859F96-EB3D-4D6C-B78C-4F179C8AC90E}"/>
              </a:ext>
            </a:extLst>
          </p:cNvPr>
          <p:cNvCxnSpPr/>
          <p:nvPr/>
        </p:nvCxnSpPr>
        <p:spPr>
          <a:xfrm>
            <a:off x="3535644" y="3017298"/>
            <a:ext cx="0" cy="133672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2018E36C-4A06-4F4F-8D27-87AEEABBE8B5}"/>
              </a:ext>
            </a:extLst>
          </p:cNvPr>
          <p:cNvCxnSpPr/>
          <p:nvPr/>
        </p:nvCxnSpPr>
        <p:spPr>
          <a:xfrm>
            <a:off x="6096318" y="3017298"/>
            <a:ext cx="0" cy="133672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EF64D11E-59FC-46FD-AAB5-26990336229C}"/>
              </a:ext>
            </a:extLst>
          </p:cNvPr>
          <p:cNvCxnSpPr/>
          <p:nvPr/>
        </p:nvCxnSpPr>
        <p:spPr>
          <a:xfrm>
            <a:off x="8656992" y="3017298"/>
            <a:ext cx="0" cy="133672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îšļïďé">
            <a:extLst>
              <a:ext uri="{FF2B5EF4-FFF2-40B4-BE49-F238E27FC236}">
                <a16:creationId xmlns="" xmlns:a16="http://schemas.microsoft.com/office/drawing/2014/main" id="{760A9434-0571-4B6D-81C2-4E4D74574217}"/>
              </a:ext>
            </a:extLst>
          </p:cNvPr>
          <p:cNvGrpSpPr/>
          <p:nvPr/>
        </p:nvGrpSpPr>
        <p:grpSpPr>
          <a:xfrm>
            <a:off x="6079445" y="2972213"/>
            <a:ext cx="2604456" cy="2879986"/>
            <a:chOff x="889636" y="4742677"/>
            <a:chExt cx="2777798" cy="1498228"/>
          </a:xfrm>
        </p:grpSpPr>
        <p:sp>
          <p:nvSpPr>
            <p:cNvPr id="51" name="i$ḷiḓe">
              <a:extLst>
                <a:ext uri="{FF2B5EF4-FFF2-40B4-BE49-F238E27FC236}">
                  <a16:creationId xmlns="" xmlns:a16="http://schemas.microsoft.com/office/drawing/2014/main" id="{4D6B3BB9-AA90-4057-83CD-3AFEBDE8B618}"/>
                </a:ext>
              </a:extLst>
            </p:cNvPr>
            <p:cNvSpPr/>
            <p:nvPr/>
          </p:nvSpPr>
          <p:spPr>
            <a:xfrm>
              <a:off x="889636" y="4742677"/>
              <a:ext cx="2731104" cy="392415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 fontScale="92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个体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-&gt;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关系分析</a:t>
              </a:r>
            </a:p>
          </p:txBody>
        </p:sp>
        <p:sp>
          <p:nvSpPr>
            <p:cNvPr id="52" name="iSļîḋè">
              <a:extLst>
                <a:ext uri="{FF2B5EF4-FFF2-40B4-BE49-F238E27FC236}">
                  <a16:creationId xmlns="" xmlns:a16="http://schemas.microsoft.com/office/drawing/2014/main" id="{D05D2105-1BD6-4428-865A-A520384FF4F2}"/>
                </a:ext>
              </a:extLst>
            </p:cNvPr>
            <p:cNvSpPr/>
            <p:nvPr/>
          </p:nvSpPr>
          <p:spPr>
            <a:xfrm>
              <a:off x="936330" y="5232371"/>
              <a:ext cx="2731104" cy="1008534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 fontScale="92500" lnSpcReduction="20000"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数据中还包含不同个体之间的关系数据</a:t>
              </a: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关系比个体更具备分析意义</a:t>
              </a:r>
              <a:endPara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53" name="îšļïďé">
            <a:extLst>
              <a:ext uri="{FF2B5EF4-FFF2-40B4-BE49-F238E27FC236}">
                <a16:creationId xmlns="" xmlns:a16="http://schemas.microsoft.com/office/drawing/2014/main" id="{15B3D241-C9B0-43F4-8C70-EDEE4CC02D37}"/>
              </a:ext>
            </a:extLst>
          </p:cNvPr>
          <p:cNvGrpSpPr/>
          <p:nvPr/>
        </p:nvGrpSpPr>
        <p:grpSpPr>
          <a:xfrm>
            <a:off x="3569169" y="2965922"/>
            <a:ext cx="2580964" cy="2134792"/>
            <a:chOff x="889636" y="4742677"/>
            <a:chExt cx="2752742" cy="1110563"/>
          </a:xfrm>
        </p:grpSpPr>
        <p:sp>
          <p:nvSpPr>
            <p:cNvPr id="54" name="i$ḷiḓe">
              <a:extLst>
                <a:ext uri="{FF2B5EF4-FFF2-40B4-BE49-F238E27FC236}">
                  <a16:creationId xmlns="" xmlns:a16="http://schemas.microsoft.com/office/drawing/2014/main" id="{E070D4DD-0E4B-460D-8FED-30ABC45964C1}"/>
                </a:ext>
              </a:extLst>
            </p:cNvPr>
            <p:cNvSpPr/>
            <p:nvPr/>
          </p:nvSpPr>
          <p:spPr>
            <a:xfrm>
              <a:off x="889636" y="4742677"/>
              <a:ext cx="2731104" cy="392415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数据种类多</a:t>
              </a:r>
            </a:p>
          </p:txBody>
        </p:sp>
        <p:sp>
          <p:nvSpPr>
            <p:cNvPr id="55" name="iSļîḋè">
              <a:extLst>
                <a:ext uri="{FF2B5EF4-FFF2-40B4-BE49-F238E27FC236}">
                  <a16:creationId xmlns="" xmlns:a16="http://schemas.microsoft.com/office/drawing/2014/main" id="{EB087891-7B40-47EF-B6C7-A5679C14A0C2}"/>
                </a:ext>
              </a:extLst>
            </p:cNvPr>
            <p:cNvSpPr/>
            <p:nvPr/>
          </p:nvSpPr>
          <p:spPr>
            <a:xfrm>
              <a:off x="911274" y="5157851"/>
              <a:ext cx="2731104" cy="695389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 lnSpcReduction="10000"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公安数据中蕴藏着人、事、物、地、组织等丰富的信息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56" name="îšļïďé">
            <a:extLst>
              <a:ext uri="{FF2B5EF4-FFF2-40B4-BE49-F238E27FC236}">
                <a16:creationId xmlns="" xmlns:a16="http://schemas.microsoft.com/office/drawing/2014/main" id="{F85AFDD7-D94A-4D07-8C94-CFC43E6E10BE}"/>
              </a:ext>
            </a:extLst>
          </p:cNvPr>
          <p:cNvGrpSpPr/>
          <p:nvPr/>
        </p:nvGrpSpPr>
        <p:grpSpPr>
          <a:xfrm>
            <a:off x="8731965" y="2965924"/>
            <a:ext cx="2621232" cy="2803655"/>
            <a:chOff x="825049" y="4698421"/>
            <a:chExt cx="2795691" cy="1458519"/>
          </a:xfrm>
        </p:grpSpPr>
        <p:sp>
          <p:nvSpPr>
            <p:cNvPr id="57" name="i$ḷiḓe">
              <a:extLst>
                <a:ext uri="{FF2B5EF4-FFF2-40B4-BE49-F238E27FC236}">
                  <a16:creationId xmlns="" xmlns:a16="http://schemas.microsoft.com/office/drawing/2014/main" id="{0C0F4769-A239-46D5-AAD7-FD8630AFDC06}"/>
                </a:ext>
              </a:extLst>
            </p:cNvPr>
            <p:cNvSpPr/>
            <p:nvPr/>
          </p:nvSpPr>
          <p:spPr>
            <a:xfrm>
              <a:off x="889636" y="4698421"/>
              <a:ext cx="2731104" cy="392415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辅助研判</a:t>
              </a:r>
            </a:p>
          </p:txBody>
        </p:sp>
        <p:sp>
          <p:nvSpPr>
            <p:cNvPr id="58" name="iSļîḋè">
              <a:extLst>
                <a:ext uri="{FF2B5EF4-FFF2-40B4-BE49-F238E27FC236}">
                  <a16:creationId xmlns="" xmlns:a16="http://schemas.microsoft.com/office/drawing/2014/main" id="{A76ED6F3-8ADF-40D3-BA00-A81253803E78}"/>
                </a:ext>
              </a:extLst>
            </p:cNvPr>
            <p:cNvSpPr/>
            <p:nvPr/>
          </p:nvSpPr>
          <p:spPr>
            <a:xfrm>
              <a:off x="825049" y="5148406"/>
              <a:ext cx="2731105" cy="1008534"/>
            </a:xfrm>
            <a:prstGeom prst="rect">
              <a:avLst/>
            </a:prstGeom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需要实时交互式的研判工具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挖掘海量数据背后隐藏的关联关系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AD6D6E58-D9D9-435A-A71C-21A67C66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70" y="1885635"/>
            <a:ext cx="665889" cy="6658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D9AF0C56-C8F9-4976-8351-D979A5258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300" y="1921569"/>
            <a:ext cx="581678" cy="58167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8C487835-6FCC-4789-A373-051A4CCDA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22" y="1868395"/>
            <a:ext cx="634852" cy="6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7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万物联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56" y="3443865"/>
            <a:ext cx="5130859" cy="24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1479320" y="2958956"/>
            <a:ext cx="886691" cy="563418"/>
          </a:xfrm>
          <a:prstGeom prst="ellipse">
            <a:avLst/>
          </a:prstGeom>
          <a:solidFill>
            <a:schemeClr val="accent4"/>
          </a:solidFill>
          <a:effectLst>
            <a:outerShdw blurRad="50800" dist="50800" dir="5400000" algn="ctr" rotWithShape="0">
              <a:schemeClr val="accent1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人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783340" y="2958956"/>
            <a:ext cx="886691" cy="563418"/>
          </a:xfrm>
          <a:prstGeom prst="ellipse">
            <a:avLst/>
          </a:prstGeom>
          <a:solidFill>
            <a:schemeClr val="accent4"/>
          </a:solidFill>
          <a:effectLst>
            <a:outerShdw blurRad="50800" dist="50800" dir="5400000" algn="ctr" rotWithShape="0">
              <a:schemeClr val="accent1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事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19290" y="3682919"/>
            <a:ext cx="886691" cy="563418"/>
          </a:xfrm>
          <a:prstGeom prst="ellipse">
            <a:avLst/>
          </a:prstGeom>
          <a:solidFill>
            <a:schemeClr val="accent4"/>
          </a:solidFill>
          <a:effectLst>
            <a:outerShdw blurRad="50800" dist="50800" dir="5400000" algn="ctr" rotWithShape="0">
              <a:schemeClr val="accent1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组织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922665" y="3682919"/>
            <a:ext cx="886691" cy="563418"/>
          </a:xfrm>
          <a:prstGeom prst="ellipse">
            <a:avLst/>
          </a:prstGeom>
          <a:solidFill>
            <a:schemeClr val="accent4"/>
          </a:solidFill>
          <a:effectLst>
            <a:outerShdw blurRad="50800" dist="50800" dir="5400000" algn="ctr" rotWithShape="0">
              <a:schemeClr val="accent1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物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44" y="4764810"/>
            <a:ext cx="1905000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62" y="4291282"/>
            <a:ext cx="593616" cy="593616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784436" y="4368151"/>
            <a:ext cx="535709" cy="628072"/>
          </a:xfrm>
          <a:prstGeom prst="rightArrow">
            <a:avLst/>
          </a:prstGeom>
          <a:solidFill>
            <a:schemeClr val="accent4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6DB97798-EB41-4058-B5A6-F17FA6068FB8}"/>
              </a:ext>
            </a:extLst>
          </p:cNvPr>
          <p:cNvSpPr/>
          <p:nvPr/>
        </p:nvSpPr>
        <p:spPr>
          <a:xfrm>
            <a:off x="4019300" y="2946467"/>
            <a:ext cx="886691" cy="563418"/>
          </a:xfrm>
          <a:prstGeom prst="ellipse">
            <a:avLst/>
          </a:prstGeom>
          <a:solidFill>
            <a:schemeClr val="accent4"/>
          </a:solidFill>
          <a:effectLst>
            <a:outerShdw blurRad="50800" dist="50800" dir="5400000" algn="ctr" rotWithShape="0">
              <a:schemeClr val="accent1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marL="0" marR="0" lvl="0" indent="1584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地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387" y="1559832"/>
            <a:ext cx="1084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  知识图谱本质上是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语义网络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Semantic Network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）的知识库，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可以把知识图谱理解成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多关系图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D3F4CB0D-4604-4FEA-98BD-1B76DB2F64CA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行业背景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147970D-A2AF-47B5-AB7F-28BC4EB86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990"/>
            <a:ext cx="12192000" cy="1299357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="" xmlns:a16="http://schemas.microsoft.com/office/drawing/2014/main" id="{9F347BAE-D142-42C2-9C89-55D3A814EBB3}"/>
              </a:ext>
            </a:extLst>
          </p:cNvPr>
          <p:cNvSpPr txBox="1">
            <a:spLocks/>
          </p:cNvSpPr>
          <p:nvPr/>
        </p:nvSpPr>
        <p:spPr>
          <a:xfrm>
            <a:off x="461526" y="441083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27638826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34B883BA-F425-40CD-8CB7-3FB122CF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50" name="标题 1">
            <a:extLst>
              <a:ext uri="{FF2B5EF4-FFF2-40B4-BE49-F238E27FC236}">
                <a16:creationId xmlns="" xmlns:a16="http://schemas.microsoft.com/office/drawing/2014/main" id="{8D12A961-FCF9-4886-8C3F-DC295537F448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知识图谱能解决问题</a:t>
            </a:r>
          </a:p>
        </p:txBody>
      </p:sp>
      <p:sp>
        <p:nvSpPr>
          <p:cNvPr id="75" name="ísḷîďè">
            <a:extLst>
              <a:ext uri="{FF2B5EF4-FFF2-40B4-BE49-F238E27FC236}">
                <a16:creationId xmlns="" xmlns:a16="http://schemas.microsoft.com/office/drawing/2014/main" id="{DD6AFE75-02D0-4261-9135-B4F1EBE9F168}"/>
              </a:ext>
            </a:extLst>
          </p:cNvPr>
          <p:cNvSpPr/>
          <p:nvPr/>
        </p:nvSpPr>
        <p:spPr>
          <a:xfrm>
            <a:off x="5080642" y="2636854"/>
            <a:ext cx="2629081" cy="298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10576" y="7"/>
                </a:moveTo>
                <a:cubicBezTo>
                  <a:pt x="10316" y="32"/>
                  <a:pt x="10047" y="121"/>
                  <a:pt x="9827" y="299"/>
                </a:cubicBezTo>
                <a:cubicBezTo>
                  <a:pt x="9719" y="387"/>
                  <a:pt x="9627" y="497"/>
                  <a:pt x="9563" y="615"/>
                </a:cubicBezTo>
                <a:cubicBezTo>
                  <a:pt x="9531" y="673"/>
                  <a:pt x="9506" y="734"/>
                  <a:pt x="9487" y="795"/>
                </a:cubicBezTo>
                <a:cubicBezTo>
                  <a:pt x="9482" y="810"/>
                  <a:pt x="9477" y="824"/>
                  <a:pt x="9474" y="839"/>
                </a:cubicBezTo>
                <a:cubicBezTo>
                  <a:pt x="9471" y="852"/>
                  <a:pt x="9467" y="866"/>
                  <a:pt x="9464" y="879"/>
                </a:cubicBezTo>
                <a:cubicBezTo>
                  <a:pt x="9460" y="897"/>
                  <a:pt x="9454" y="914"/>
                  <a:pt x="9450" y="932"/>
                </a:cubicBezTo>
                <a:cubicBezTo>
                  <a:pt x="9419" y="1060"/>
                  <a:pt x="9384" y="1192"/>
                  <a:pt x="9341" y="1320"/>
                </a:cubicBezTo>
                <a:cubicBezTo>
                  <a:pt x="9257" y="1577"/>
                  <a:pt x="9149" y="1828"/>
                  <a:pt x="9023" y="2072"/>
                </a:cubicBezTo>
                <a:cubicBezTo>
                  <a:pt x="8517" y="3046"/>
                  <a:pt x="7673" y="3879"/>
                  <a:pt x="6628" y="4419"/>
                </a:cubicBezTo>
                <a:cubicBezTo>
                  <a:pt x="5580" y="4964"/>
                  <a:pt x="4369" y="5264"/>
                  <a:pt x="3199" y="5205"/>
                </a:cubicBezTo>
                <a:cubicBezTo>
                  <a:pt x="2907" y="5191"/>
                  <a:pt x="2619" y="5154"/>
                  <a:pt x="2338" y="5094"/>
                </a:cubicBezTo>
                <a:cubicBezTo>
                  <a:pt x="2197" y="5064"/>
                  <a:pt x="2058" y="5029"/>
                  <a:pt x="1922" y="4987"/>
                </a:cubicBezTo>
                <a:cubicBezTo>
                  <a:pt x="1887" y="4977"/>
                  <a:pt x="1853" y="4966"/>
                  <a:pt x="1819" y="4955"/>
                </a:cubicBezTo>
                <a:cubicBezTo>
                  <a:pt x="1781" y="4942"/>
                  <a:pt x="1743" y="4930"/>
                  <a:pt x="1706" y="4917"/>
                </a:cubicBezTo>
                <a:cubicBezTo>
                  <a:pt x="1594" y="4880"/>
                  <a:pt x="1469" y="4853"/>
                  <a:pt x="1338" y="4843"/>
                </a:cubicBezTo>
                <a:cubicBezTo>
                  <a:pt x="1076" y="4822"/>
                  <a:pt x="782" y="4880"/>
                  <a:pt x="543" y="5025"/>
                </a:cubicBezTo>
                <a:cubicBezTo>
                  <a:pt x="304" y="5168"/>
                  <a:pt x="123" y="5390"/>
                  <a:pt x="46" y="5640"/>
                </a:cubicBezTo>
                <a:cubicBezTo>
                  <a:pt x="-34" y="5889"/>
                  <a:pt x="-4" y="6160"/>
                  <a:pt x="100" y="6381"/>
                </a:cubicBezTo>
                <a:cubicBezTo>
                  <a:pt x="204" y="6604"/>
                  <a:pt x="369" y="6779"/>
                  <a:pt x="541" y="6911"/>
                </a:cubicBezTo>
                <a:cubicBezTo>
                  <a:pt x="542" y="6911"/>
                  <a:pt x="543" y="6910"/>
                  <a:pt x="543" y="6910"/>
                </a:cubicBezTo>
                <a:cubicBezTo>
                  <a:pt x="1465" y="7610"/>
                  <a:pt x="2084" y="8536"/>
                  <a:pt x="2343" y="9549"/>
                </a:cubicBezTo>
                <a:cubicBezTo>
                  <a:pt x="2607" y="10562"/>
                  <a:pt x="2501" y="11652"/>
                  <a:pt x="2067" y="12652"/>
                </a:cubicBezTo>
                <a:cubicBezTo>
                  <a:pt x="1852" y="13152"/>
                  <a:pt x="1549" y="13623"/>
                  <a:pt x="1175" y="14045"/>
                </a:cubicBezTo>
                <a:cubicBezTo>
                  <a:pt x="988" y="14257"/>
                  <a:pt x="785" y="14456"/>
                  <a:pt x="565" y="14641"/>
                </a:cubicBezTo>
                <a:cubicBezTo>
                  <a:pt x="537" y="14664"/>
                  <a:pt x="509" y="14687"/>
                  <a:pt x="481" y="14710"/>
                </a:cubicBezTo>
                <a:cubicBezTo>
                  <a:pt x="449" y="14735"/>
                  <a:pt x="416" y="14761"/>
                  <a:pt x="384" y="14787"/>
                </a:cubicBezTo>
                <a:cubicBezTo>
                  <a:pt x="262" y="14888"/>
                  <a:pt x="169" y="15013"/>
                  <a:pt x="114" y="15147"/>
                </a:cubicBezTo>
                <a:cubicBezTo>
                  <a:pt x="5" y="15418"/>
                  <a:pt x="39" y="15673"/>
                  <a:pt x="116" y="15883"/>
                </a:cubicBezTo>
                <a:cubicBezTo>
                  <a:pt x="196" y="16096"/>
                  <a:pt x="324" y="16282"/>
                  <a:pt x="510" y="16443"/>
                </a:cubicBezTo>
                <a:cubicBezTo>
                  <a:pt x="604" y="16522"/>
                  <a:pt x="715" y="16595"/>
                  <a:pt x="847" y="16652"/>
                </a:cubicBezTo>
                <a:cubicBezTo>
                  <a:pt x="978" y="16709"/>
                  <a:pt x="1133" y="16748"/>
                  <a:pt x="1298" y="16754"/>
                </a:cubicBezTo>
                <a:cubicBezTo>
                  <a:pt x="1380" y="16756"/>
                  <a:pt x="1462" y="16750"/>
                  <a:pt x="1543" y="16736"/>
                </a:cubicBezTo>
                <a:cubicBezTo>
                  <a:pt x="1583" y="16729"/>
                  <a:pt x="1623" y="16721"/>
                  <a:pt x="1661" y="16711"/>
                </a:cubicBezTo>
                <a:cubicBezTo>
                  <a:pt x="1683" y="16704"/>
                  <a:pt x="1705" y="16698"/>
                  <a:pt x="1727" y="16692"/>
                </a:cubicBezTo>
                <a:cubicBezTo>
                  <a:pt x="1763" y="16681"/>
                  <a:pt x="1798" y="16671"/>
                  <a:pt x="1834" y="16661"/>
                </a:cubicBezTo>
                <a:cubicBezTo>
                  <a:pt x="1870" y="16651"/>
                  <a:pt x="1907" y="16641"/>
                  <a:pt x="1943" y="16632"/>
                </a:cubicBezTo>
                <a:cubicBezTo>
                  <a:pt x="2089" y="16594"/>
                  <a:pt x="2236" y="16562"/>
                  <a:pt x="2384" y="16534"/>
                </a:cubicBezTo>
                <a:cubicBezTo>
                  <a:pt x="2978" y="16424"/>
                  <a:pt x="3591" y="16393"/>
                  <a:pt x="4194" y="16443"/>
                </a:cubicBezTo>
                <a:cubicBezTo>
                  <a:pt x="5402" y="16540"/>
                  <a:pt x="6568" y="16973"/>
                  <a:pt x="7493" y="17667"/>
                </a:cubicBezTo>
                <a:cubicBezTo>
                  <a:pt x="8420" y="18356"/>
                  <a:pt x="9101" y="19300"/>
                  <a:pt x="9407" y="20333"/>
                </a:cubicBezTo>
                <a:cubicBezTo>
                  <a:pt x="9427" y="20398"/>
                  <a:pt x="9443" y="20464"/>
                  <a:pt x="9460" y="20529"/>
                </a:cubicBezTo>
                <a:cubicBezTo>
                  <a:pt x="9468" y="20562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5"/>
                </a:cubicBezTo>
                <a:cubicBezTo>
                  <a:pt x="9499" y="20694"/>
                  <a:pt x="9502" y="20704"/>
                  <a:pt x="9505" y="20713"/>
                </a:cubicBezTo>
                <a:cubicBezTo>
                  <a:pt x="9509" y="20728"/>
                  <a:pt x="9514" y="20744"/>
                  <a:pt x="9518" y="20759"/>
                </a:cubicBezTo>
                <a:cubicBezTo>
                  <a:pt x="9554" y="20877"/>
                  <a:pt x="9607" y="20989"/>
                  <a:pt x="9689" y="21099"/>
                </a:cubicBezTo>
                <a:cubicBezTo>
                  <a:pt x="9770" y="21207"/>
                  <a:pt x="9878" y="21306"/>
                  <a:pt x="10002" y="21380"/>
                </a:cubicBezTo>
                <a:cubicBezTo>
                  <a:pt x="10253" y="21532"/>
                  <a:pt x="10546" y="21583"/>
                  <a:pt x="10809" y="21567"/>
                </a:cubicBezTo>
                <a:cubicBezTo>
                  <a:pt x="11074" y="21551"/>
                  <a:pt x="11324" y="21472"/>
                  <a:pt x="11546" y="21331"/>
                </a:cubicBezTo>
                <a:cubicBezTo>
                  <a:pt x="11766" y="21191"/>
                  <a:pt x="11953" y="20968"/>
                  <a:pt x="12022" y="20711"/>
                </a:cubicBezTo>
                <a:cubicBezTo>
                  <a:pt x="12040" y="20639"/>
                  <a:pt x="12058" y="20568"/>
                  <a:pt x="12076" y="20496"/>
                </a:cubicBezTo>
                <a:cubicBezTo>
                  <a:pt x="12094" y="20431"/>
                  <a:pt x="12114" y="20368"/>
                  <a:pt x="12135" y="20303"/>
                </a:cubicBezTo>
                <a:cubicBezTo>
                  <a:pt x="12217" y="20044"/>
                  <a:pt x="12320" y="19791"/>
                  <a:pt x="12444" y="19546"/>
                </a:cubicBezTo>
                <a:cubicBezTo>
                  <a:pt x="12935" y="18564"/>
                  <a:pt x="13762" y="17718"/>
                  <a:pt x="14798" y="17165"/>
                </a:cubicBezTo>
                <a:cubicBezTo>
                  <a:pt x="15832" y="16608"/>
                  <a:pt x="17063" y="16343"/>
                  <a:pt x="18273" y="16412"/>
                </a:cubicBezTo>
                <a:cubicBezTo>
                  <a:pt x="18576" y="16429"/>
                  <a:pt x="18877" y="16465"/>
                  <a:pt x="19173" y="16522"/>
                </a:cubicBezTo>
                <a:cubicBezTo>
                  <a:pt x="19322" y="16550"/>
                  <a:pt x="19469" y="16583"/>
                  <a:pt x="19615" y="16621"/>
                </a:cubicBezTo>
                <a:cubicBezTo>
                  <a:pt x="19687" y="16640"/>
                  <a:pt x="19760" y="16660"/>
                  <a:pt x="19832" y="16681"/>
                </a:cubicBezTo>
                <a:cubicBezTo>
                  <a:pt x="19846" y="16685"/>
                  <a:pt x="19859" y="16689"/>
                  <a:pt x="19873" y="16693"/>
                </a:cubicBezTo>
                <a:cubicBezTo>
                  <a:pt x="19893" y="16698"/>
                  <a:pt x="19913" y="16704"/>
                  <a:pt x="19933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8" y="16740"/>
                  <a:pt x="20274" y="16736"/>
                </a:cubicBezTo>
                <a:cubicBezTo>
                  <a:pt x="20578" y="16722"/>
                  <a:pt x="20847" y="16602"/>
                  <a:pt x="21043" y="16446"/>
                </a:cubicBezTo>
                <a:cubicBezTo>
                  <a:pt x="21241" y="16289"/>
                  <a:pt x="21385" y="16092"/>
                  <a:pt x="21461" y="15863"/>
                </a:cubicBezTo>
                <a:cubicBezTo>
                  <a:pt x="21538" y="15636"/>
                  <a:pt x="21536" y="15362"/>
                  <a:pt x="21413" y="15118"/>
                </a:cubicBezTo>
                <a:cubicBezTo>
                  <a:pt x="21353" y="14997"/>
                  <a:pt x="21267" y="14888"/>
                  <a:pt x="21170" y="14801"/>
                </a:cubicBezTo>
                <a:cubicBezTo>
                  <a:pt x="21157" y="14789"/>
                  <a:pt x="21145" y="14778"/>
                  <a:pt x="21133" y="14768"/>
                </a:cubicBezTo>
                <a:cubicBezTo>
                  <a:pt x="21122" y="14759"/>
                  <a:pt x="21110" y="14751"/>
                  <a:pt x="21100" y="14742"/>
                </a:cubicBezTo>
                <a:cubicBezTo>
                  <a:pt x="21085" y="14730"/>
                  <a:pt x="21070" y="14716"/>
                  <a:pt x="21055" y="14704"/>
                </a:cubicBezTo>
                <a:cubicBezTo>
                  <a:pt x="21028" y="14682"/>
                  <a:pt x="20999" y="14660"/>
                  <a:pt x="20971" y="14637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1"/>
                  <a:pt x="19498" y="8744"/>
                </a:cubicBezTo>
                <a:cubicBezTo>
                  <a:pt x="19731" y="8250"/>
                  <a:pt x="20049" y="7787"/>
                  <a:pt x="20437" y="7375"/>
                </a:cubicBezTo>
                <a:cubicBezTo>
                  <a:pt x="20631" y="7168"/>
                  <a:pt x="20842" y="6975"/>
                  <a:pt x="21069" y="6796"/>
                </a:cubicBezTo>
                <a:cubicBezTo>
                  <a:pt x="21086" y="6782"/>
                  <a:pt x="21104" y="6768"/>
                  <a:pt x="21121" y="6753"/>
                </a:cubicBezTo>
                <a:cubicBezTo>
                  <a:pt x="21140" y="6737"/>
                  <a:pt x="21177" y="6705"/>
                  <a:pt x="21195" y="6686"/>
                </a:cubicBezTo>
                <a:cubicBezTo>
                  <a:pt x="21240" y="6643"/>
                  <a:pt x="21283" y="6596"/>
                  <a:pt x="21321" y="6544"/>
                </a:cubicBezTo>
                <a:cubicBezTo>
                  <a:pt x="21399" y="6442"/>
                  <a:pt x="21460" y="6324"/>
                  <a:pt x="21494" y="6197"/>
                </a:cubicBezTo>
                <a:cubicBezTo>
                  <a:pt x="21566" y="5944"/>
                  <a:pt x="21522" y="5678"/>
                  <a:pt x="21405" y="5461"/>
                </a:cubicBezTo>
                <a:cubicBezTo>
                  <a:pt x="21288" y="5243"/>
                  <a:pt x="21103" y="5063"/>
                  <a:pt x="20865" y="4939"/>
                </a:cubicBezTo>
                <a:cubicBezTo>
                  <a:pt x="20628" y="4815"/>
                  <a:pt x="20329" y="4759"/>
                  <a:pt x="20048" y="4795"/>
                </a:cubicBezTo>
                <a:cubicBezTo>
                  <a:pt x="19978" y="4804"/>
                  <a:pt x="19909" y="4817"/>
                  <a:pt x="19844" y="4835"/>
                </a:cubicBezTo>
                <a:cubicBezTo>
                  <a:pt x="19803" y="4846"/>
                  <a:pt x="19762" y="4858"/>
                  <a:pt x="19722" y="4869"/>
                </a:cubicBezTo>
                <a:cubicBezTo>
                  <a:pt x="19653" y="4888"/>
                  <a:pt x="19578" y="4908"/>
                  <a:pt x="19506" y="4926"/>
                </a:cubicBezTo>
                <a:cubicBezTo>
                  <a:pt x="19359" y="4961"/>
                  <a:pt x="19210" y="4992"/>
                  <a:pt x="19061" y="5018"/>
                </a:cubicBezTo>
                <a:cubicBezTo>
                  <a:pt x="18464" y="5122"/>
                  <a:pt x="17850" y="5149"/>
                  <a:pt x="17247" y="5096"/>
                </a:cubicBezTo>
                <a:cubicBezTo>
                  <a:pt x="16038" y="4993"/>
                  <a:pt x="14879" y="4552"/>
                  <a:pt x="13962" y="3850"/>
                </a:cubicBezTo>
                <a:cubicBezTo>
                  <a:pt x="13042" y="3152"/>
                  <a:pt x="12373" y="2202"/>
                  <a:pt x="12076" y="1166"/>
                </a:cubicBezTo>
                <a:cubicBezTo>
                  <a:pt x="12058" y="1101"/>
                  <a:pt x="12040" y="1035"/>
                  <a:pt x="12024" y="970"/>
                </a:cubicBezTo>
                <a:cubicBezTo>
                  <a:pt x="12015" y="933"/>
                  <a:pt x="12007" y="897"/>
                  <a:pt x="11999" y="860"/>
                </a:cubicBezTo>
                <a:cubicBezTo>
                  <a:pt x="11996" y="851"/>
                  <a:pt x="11993" y="842"/>
                  <a:pt x="11991" y="833"/>
                </a:cubicBezTo>
                <a:cubicBezTo>
                  <a:pt x="11985" y="814"/>
                  <a:pt x="11981" y="795"/>
                  <a:pt x="11975" y="776"/>
                </a:cubicBezTo>
                <a:cubicBezTo>
                  <a:pt x="11964" y="744"/>
                  <a:pt x="11952" y="714"/>
                  <a:pt x="11938" y="683"/>
                </a:cubicBezTo>
                <a:cubicBezTo>
                  <a:pt x="11830" y="436"/>
                  <a:pt x="11599" y="233"/>
                  <a:pt x="11351" y="127"/>
                </a:cubicBezTo>
                <a:cubicBezTo>
                  <a:pt x="11102" y="18"/>
                  <a:pt x="10837" y="-17"/>
                  <a:pt x="10576" y="7"/>
                </a:cubicBezTo>
                <a:close/>
                <a:moveTo>
                  <a:pt x="10690" y="939"/>
                </a:moveTo>
                <a:cubicBezTo>
                  <a:pt x="10756" y="932"/>
                  <a:pt x="10831" y="943"/>
                  <a:pt x="10877" y="965"/>
                </a:cubicBezTo>
                <a:cubicBezTo>
                  <a:pt x="10925" y="987"/>
                  <a:pt x="10938" y="1005"/>
                  <a:pt x="10951" y="1030"/>
                </a:cubicBezTo>
                <a:cubicBezTo>
                  <a:pt x="10952" y="1034"/>
                  <a:pt x="10955" y="1037"/>
                  <a:pt x="10957" y="1040"/>
                </a:cubicBezTo>
                <a:cubicBezTo>
                  <a:pt x="10959" y="1048"/>
                  <a:pt x="10961" y="1055"/>
                  <a:pt x="10962" y="1063"/>
                </a:cubicBezTo>
                <a:cubicBezTo>
                  <a:pt x="10971" y="1097"/>
                  <a:pt x="10978" y="1132"/>
                  <a:pt x="10986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0"/>
                  <a:pt x="12185" y="3739"/>
                  <a:pt x="13268" y="4560"/>
                </a:cubicBezTo>
                <a:cubicBezTo>
                  <a:pt x="13808" y="4971"/>
                  <a:pt x="14419" y="5310"/>
                  <a:pt x="15076" y="5559"/>
                </a:cubicBezTo>
                <a:cubicBezTo>
                  <a:pt x="15732" y="5808"/>
                  <a:pt x="16433" y="5965"/>
                  <a:pt x="17142" y="6027"/>
                </a:cubicBezTo>
                <a:cubicBezTo>
                  <a:pt x="17851" y="6091"/>
                  <a:pt x="18569" y="6058"/>
                  <a:pt x="19267" y="5936"/>
                </a:cubicBezTo>
                <a:cubicBezTo>
                  <a:pt x="19441" y="5906"/>
                  <a:pt x="19615" y="5871"/>
                  <a:pt x="19786" y="5830"/>
                </a:cubicBezTo>
                <a:cubicBezTo>
                  <a:pt x="19872" y="5809"/>
                  <a:pt x="19955" y="5788"/>
                  <a:pt x="20044" y="5763"/>
                </a:cubicBezTo>
                <a:cubicBezTo>
                  <a:pt x="20082" y="5753"/>
                  <a:pt x="20119" y="5741"/>
                  <a:pt x="20157" y="5731"/>
                </a:cubicBezTo>
                <a:cubicBezTo>
                  <a:pt x="20170" y="5727"/>
                  <a:pt x="20182" y="5725"/>
                  <a:pt x="20194" y="5724"/>
                </a:cubicBezTo>
                <a:cubicBezTo>
                  <a:pt x="20240" y="5719"/>
                  <a:pt x="20282" y="5725"/>
                  <a:pt x="20330" y="5749"/>
                </a:cubicBezTo>
                <a:cubicBezTo>
                  <a:pt x="20377" y="5773"/>
                  <a:pt x="20423" y="5816"/>
                  <a:pt x="20447" y="5861"/>
                </a:cubicBezTo>
                <a:cubicBezTo>
                  <a:pt x="20471" y="5907"/>
                  <a:pt x="20472" y="5946"/>
                  <a:pt x="20464" y="5976"/>
                </a:cubicBezTo>
                <a:cubicBezTo>
                  <a:pt x="20460" y="5992"/>
                  <a:pt x="20451" y="6007"/>
                  <a:pt x="20437" y="6026"/>
                </a:cubicBezTo>
                <a:cubicBezTo>
                  <a:pt x="20430" y="6035"/>
                  <a:pt x="20422" y="6045"/>
                  <a:pt x="20412" y="6055"/>
                </a:cubicBezTo>
                <a:cubicBezTo>
                  <a:pt x="20408" y="6058"/>
                  <a:pt x="20404" y="6063"/>
                  <a:pt x="20400" y="6067"/>
                </a:cubicBezTo>
                <a:cubicBezTo>
                  <a:pt x="20387" y="6077"/>
                  <a:pt x="20374" y="6087"/>
                  <a:pt x="20361" y="6098"/>
                </a:cubicBezTo>
                <a:cubicBezTo>
                  <a:pt x="20096" y="6307"/>
                  <a:pt x="19848" y="6534"/>
                  <a:pt x="19620" y="6776"/>
                </a:cubicBezTo>
                <a:cubicBezTo>
                  <a:pt x="19166" y="7259"/>
                  <a:pt x="18792" y="7802"/>
                  <a:pt x="18518" y="8384"/>
                </a:cubicBezTo>
                <a:cubicBezTo>
                  <a:pt x="17967" y="9545"/>
                  <a:pt x="17832" y="10861"/>
                  <a:pt x="18149" y="12092"/>
                </a:cubicBezTo>
                <a:cubicBezTo>
                  <a:pt x="18461" y="13325"/>
                  <a:pt x="19212" y="14457"/>
                  <a:pt x="20242" y="15317"/>
                </a:cubicBezTo>
                <a:cubicBezTo>
                  <a:pt x="20298" y="15362"/>
                  <a:pt x="20351" y="15407"/>
                  <a:pt x="20406" y="15453"/>
                </a:cubicBezTo>
                <a:cubicBezTo>
                  <a:pt x="20424" y="15469"/>
                  <a:pt x="20435" y="15481"/>
                  <a:pt x="20441" y="15494"/>
                </a:cubicBezTo>
                <a:cubicBezTo>
                  <a:pt x="20452" y="15517"/>
                  <a:pt x="20457" y="15552"/>
                  <a:pt x="20441" y="15604"/>
                </a:cubicBezTo>
                <a:cubicBezTo>
                  <a:pt x="20425" y="15654"/>
                  <a:pt x="20383" y="15711"/>
                  <a:pt x="20336" y="15748"/>
                </a:cubicBezTo>
                <a:cubicBezTo>
                  <a:pt x="20287" y="15786"/>
                  <a:pt x="20243" y="15799"/>
                  <a:pt x="20217" y="15799"/>
                </a:cubicBezTo>
                <a:cubicBezTo>
                  <a:pt x="20210" y="15800"/>
                  <a:pt x="20161" y="15791"/>
                  <a:pt x="20161" y="15791"/>
                </a:cubicBezTo>
                <a:cubicBezTo>
                  <a:pt x="20157" y="15790"/>
                  <a:pt x="20001" y="15744"/>
                  <a:pt x="19916" y="15722"/>
                </a:cubicBezTo>
                <a:cubicBezTo>
                  <a:pt x="19745" y="15678"/>
                  <a:pt x="19573" y="15638"/>
                  <a:pt x="19399" y="15605"/>
                </a:cubicBezTo>
                <a:cubicBezTo>
                  <a:pt x="19051" y="15539"/>
                  <a:pt x="18695" y="15496"/>
                  <a:pt x="18339" y="15477"/>
                </a:cubicBezTo>
                <a:cubicBezTo>
                  <a:pt x="16916" y="15396"/>
                  <a:pt x="15467" y="15707"/>
                  <a:pt x="14248" y="16364"/>
                </a:cubicBezTo>
                <a:cubicBezTo>
                  <a:pt x="13023" y="17017"/>
                  <a:pt x="12047" y="18016"/>
                  <a:pt x="11472" y="19165"/>
                </a:cubicBezTo>
                <a:cubicBezTo>
                  <a:pt x="11327" y="19452"/>
                  <a:pt x="11208" y="19748"/>
                  <a:pt x="11112" y="20050"/>
                </a:cubicBezTo>
                <a:cubicBezTo>
                  <a:pt x="11088" y="20126"/>
                  <a:pt x="11065" y="20201"/>
                  <a:pt x="11044" y="20277"/>
                </a:cubicBezTo>
                <a:cubicBezTo>
                  <a:pt x="11024" y="20349"/>
                  <a:pt x="11002" y="20449"/>
                  <a:pt x="10992" y="20490"/>
                </a:cubicBezTo>
                <a:cubicBezTo>
                  <a:pt x="10984" y="20517"/>
                  <a:pt x="10966" y="20544"/>
                  <a:pt x="10920" y="20575"/>
                </a:cubicBezTo>
                <a:cubicBezTo>
                  <a:pt x="10874" y="20606"/>
                  <a:pt x="10803" y="20629"/>
                  <a:pt x="10739" y="20632"/>
                </a:cubicBezTo>
                <a:cubicBezTo>
                  <a:pt x="10674" y="20636"/>
                  <a:pt x="10625" y="20620"/>
                  <a:pt x="10603" y="20606"/>
                </a:cubicBezTo>
                <a:cubicBezTo>
                  <a:pt x="10582" y="20593"/>
                  <a:pt x="10562" y="20572"/>
                  <a:pt x="10545" y="20521"/>
                </a:cubicBezTo>
                <a:cubicBezTo>
                  <a:pt x="10544" y="20518"/>
                  <a:pt x="10537" y="20497"/>
                  <a:pt x="10535" y="20488"/>
                </a:cubicBezTo>
                <a:cubicBezTo>
                  <a:pt x="10531" y="20472"/>
                  <a:pt x="10529" y="20456"/>
                  <a:pt x="10525" y="20440"/>
                </a:cubicBezTo>
                <a:cubicBezTo>
                  <a:pt x="10516" y="20401"/>
                  <a:pt x="10505" y="20363"/>
                  <a:pt x="10496" y="20325"/>
                </a:cubicBezTo>
                <a:cubicBezTo>
                  <a:pt x="10477" y="20248"/>
                  <a:pt x="10457" y="20171"/>
                  <a:pt x="10434" y="20095"/>
                </a:cubicBezTo>
                <a:cubicBezTo>
                  <a:pt x="10072" y="18874"/>
                  <a:pt x="9270" y="17762"/>
                  <a:pt x="8179" y="16951"/>
                </a:cubicBezTo>
                <a:cubicBezTo>
                  <a:pt x="7092" y="16135"/>
                  <a:pt x="5714" y="15623"/>
                  <a:pt x="4293" y="15509"/>
                </a:cubicBezTo>
                <a:cubicBezTo>
                  <a:pt x="3583" y="15451"/>
                  <a:pt x="2864" y="15490"/>
                  <a:pt x="2167" y="15619"/>
                </a:cubicBezTo>
                <a:cubicBezTo>
                  <a:pt x="1992" y="15652"/>
                  <a:pt x="1819" y="15689"/>
                  <a:pt x="1648" y="15732"/>
                </a:cubicBezTo>
                <a:cubicBezTo>
                  <a:pt x="1605" y="15743"/>
                  <a:pt x="1562" y="15755"/>
                  <a:pt x="1519" y="15767"/>
                </a:cubicBezTo>
                <a:cubicBezTo>
                  <a:pt x="1385" y="15804"/>
                  <a:pt x="1252" y="15803"/>
                  <a:pt x="1169" y="15677"/>
                </a:cubicBezTo>
                <a:cubicBezTo>
                  <a:pt x="1064" y="15516"/>
                  <a:pt x="1175" y="15420"/>
                  <a:pt x="1199" y="15401"/>
                </a:cubicBezTo>
                <a:cubicBezTo>
                  <a:pt x="1231" y="15374"/>
                  <a:pt x="1263" y="15347"/>
                  <a:pt x="1296" y="15321"/>
                </a:cubicBezTo>
                <a:cubicBezTo>
                  <a:pt x="1554" y="15104"/>
                  <a:pt x="1794" y="14872"/>
                  <a:pt x="2013" y="14624"/>
                </a:cubicBezTo>
                <a:cubicBezTo>
                  <a:pt x="2451" y="14129"/>
                  <a:pt x="2806" y="13573"/>
                  <a:pt x="3059" y="12985"/>
                </a:cubicBezTo>
                <a:cubicBezTo>
                  <a:pt x="3570" y="11808"/>
                  <a:pt x="3690" y="10516"/>
                  <a:pt x="3374" y="9321"/>
                </a:cubicBezTo>
                <a:cubicBezTo>
                  <a:pt x="3218" y="8723"/>
                  <a:pt x="2957" y="8147"/>
                  <a:pt x="2596" y="7620"/>
                </a:cubicBezTo>
                <a:cubicBezTo>
                  <a:pt x="2237" y="7093"/>
                  <a:pt x="1772" y="6610"/>
                  <a:pt x="1237" y="6202"/>
                </a:cubicBezTo>
                <a:cubicBezTo>
                  <a:pt x="1226" y="6214"/>
                  <a:pt x="1214" y="6225"/>
                  <a:pt x="1202" y="6237"/>
                </a:cubicBezTo>
                <a:lnTo>
                  <a:pt x="1200" y="6237"/>
                </a:lnTo>
                <a:cubicBezTo>
                  <a:pt x="1212" y="6225"/>
                  <a:pt x="1224" y="6213"/>
                  <a:pt x="1235" y="6201"/>
                </a:cubicBezTo>
                <a:cubicBezTo>
                  <a:pt x="1159" y="6143"/>
                  <a:pt x="1110" y="6084"/>
                  <a:pt x="1088" y="6034"/>
                </a:cubicBezTo>
                <a:cubicBezTo>
                  <a:pt x="1066" y="5985"/>
                  <a:pt x="1066" y="5946"/>
                  <a:pt x="1076" y="5912"/>
                </a:cubicBezTo>
                <a:cubicBezTo>
                  <a:pt x="1087" y="5879"/>
                  <a:pt x="1112" y="5849"/>
                  <a:pt x="1144" y="5830"/>
                </a:cubicBezTo>
                <a:cubicBezTo>
                  <a:pt x="1177" y="5812"/>
                  <a:pt x="1215" y="5802"/>
                  <a:pt x="1274" y="5806"/>
                </a:cubicBezTo>
                <a:cubicBezTo>
                  <a:pt x="1304" y="5809"/>
                  <a:pt x="1337" y="5813"/>
                  <a:pt x="1375" y="5827"/>
                </a:cubicBezTo>
                <a:cubicBezTo>
                  <a:pt x="1413" y="5840"/>
                  <a:pt x="1452" y="5854"/>
                  <a:pt x="1490" y="5866"/>
                </a:cubicBezTo>
                <a:cubicBezTo>
                  <a:pt x="1532" y="5880"/>
                  <a:pt x="1573" y="5892"/>
                  <a:pt x="1614" y="5906"/>
                </a:cubicBezTo>
                <a:cubicBezTo>
                  <a:pt x="1783" y="5958"/>
                  <a:pt x="1954" y="6002"/>
                  <a:pt x="2126" y="6039"/>
                </a:cubicBezTo>
                <a:cubicBezTo>
                  <a:pt x="2469" y="6113"/>
                  <a:pt x="2817" y="6157"/>
                  <a:pt x="3166" y="6173"/>
                </a:cubicBezTo>
                <a:cubicBezTo>
                  <a:pt x="4564" y="6236"/>
                  <a:pt x="5943" y="5861"/>
                  <a:pt x="7166" y="5228"/>
                </a:cubicBezTo>
                <a:cubicBezTo>
                  <a:pt x="8399" y="4590"/>
                  <a:pt x="9395" y="3609"/>
                  <a:pt x="9989" y="2465"/>
                </a:cubicBezTo>
                <a:cubicBezTo>
                  <a:pt x="10138" y="2179"/>
                  <a:pt x="10261" y="1883"/>
                  <a:pt x="10360" y="1581"/>
                </a:cubicBezTo>
                <a:cubicBezTo>
                  <a:pt x="10410" y="1429"/>
                  <a:pt x="10452" y="1280"/>
                  <a:pt x="10490" y="1123"/>
                </a:cubicBezTo>
                <a:cubicBezTo>
                  <a:pt x="10494" y="1105"/>
                  <a:pt x="10499" y="1087"/>
                  <a:pt x="10504" y="1069"/>
                </a:cubicBezTo>
                <a:cubicBezTo>
                  <a:pt x="10505" y="1064"/>
                  <a:pt x="10506" y="1059"/>
                  <a:pt x="10508" y="1054"/>
                </a:cubicBezTo>
                <a:cubicBezTo>
                  <a:pt x="10508" y="1051"/>
                  <a:pt x="10509" y="1048"/>
                  <a:pt x="10510" y="1045"/>
                </a:cubicBezTo>
                <a:cubicBezTo>
                  <a:pt x="10513" y="1036"/>
                  <a:pt x="10516" y="1028"/>
                  <a:pt x="10519" y="1021"/>
                </a:cubicBezTo>
                <a:cubicBezTo>
                  <a:pt x="10527" y="1008"/>
                  <a:pt x="10534" y="999"/>
                  <a:pt x="10547" y="989"/>
                </a:cubicBezTo>
                <a:cubicBezTo>
                  <a:pt x="10570" y="968"/>
                  <a:pt x="10623" y="945"/>
                  <a:pt x="10690" y="93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76" name="íṡḷïḓê">
            <a:extLst>
              <a:ext uri="{FF2B5EF4-FFF2-40B4-BE49-F238E27FC236}">
                <a16:creationId xmlns="" xmlns:a16="http://schemas.microsoft.com/office/drawing/2014/main" id="{2BD92D2A-31B4-4994-9454-925637432444}"/>
              </a:ext>
            </a:extLst>
          </p:cNvPr>
          <p:cNvGrpSpPr/>
          <p:nvPr/>
        </p:nvGrpSpPr>
        <p:grpSpPr>
          <a:xfrm>
            <a:off x="6134198" y="2466605"/>
            <a:ext cx="521968" cy="521967"/>
            <a:chOff x="5836466" y="1985726"/>
            <a:chExt cx="519066" cy="519066"/>
          </a:xfrm>
        </p:grpSpPr>
        <p:sp>
          <p:nvSpPr>
            <p:cNvPr id="93" name="ï$ļíďé">
              <a:extLst>
                <a:ext uri="{FF2B5EF4-FFF2-40B4-BE49-F238E27FC236}">
                  <a16:creationId xmlns="" xmlns:a16="http://schemas.microsoft.com/office/drawing/2014/main" id="{E166E5AC-99F5-4B32-856B-058A12219C79}"/>
                </a:ext>
              </a:extLst>
            </p:cNvPr>
            <p:cNvSpPr/>
            <p:nvPr/>
          </p:nvSpPr>
          <p:spPr>
            <a:xfrm>
              <a:off x="5836466" y="1985726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94" name="îṡ1iḑê">
              <a:extLst>
                <a:ext uri="{FF2B5EF4-FFF2-40B4-BE49-F238E27FC236}">
                  <a16:creationId xmlns="" xmlns:a16="http://schemas.microsoft.com/office/drawing/2014/main" id="{0287E0A5-F9F1-4D8C-A547-A5C6CCE1CB6A}"/>
                </a:ext>
              </a:extLst>
            </p:cNvPr>
            <p:cNvSpPr/>
            <p:nvPr/>
          </p:nvSpPr>
          <p:spPr>
            <a:xfrm>
              <a:off x="5982321" y="2092591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77" name="ïśļidê">
            <a:extLst>
              <a:ext uri="{FF2B5EF4-FFF2-40B4-BE49-F238E27FC236}">
                <a16:creationId xmlns="" xmlns:a16="http://schemas.microsoft.com/office/drawing/2014/main" id="{358AB48B-04AC-4F24-A5DB-A13DB97FE7FA}"/>
              </a:ext>
            </a:extLst>
          </p:cNvPr>
          <p:cNvGrpSpPr/>
          <p:nvPr/>
        </p:nvGrpSpPr>
        <p:grpSpPr>
          <a:xfrm>
            <a:off x="6134199" y="5268764"/>
            <a:ext cx="521968" cy="521967"/>
            <a:chOff x="5836467" y="4772308"/>
            <a:chExt cx="519066" cy="519066"/>
          </a:xfrm>
        </p:grpSpPr>
        <p:sp>
          <p:nvSpPr>
            <p:cNvPr id="91" name="íşḻîdê">
              <a:extLst>
                <a:ext uri="{FF2B5EF4-FFF2-40B4-BE49-F238E27FC236}">
                  <a16:creationId xmlns="" xmlns:a16="http://schemas.microsoft.com/office/drawing/2014/main" id="{F352E808-1A73-4EF4-AF66-C8D486B8B9CD}"/>
                </a:ext>
              </a:extLst>
            </p:cNvPr>
            <p:cNvSpPr/>
            <p:nvPr/>
          </p:nvSpPr>
          <p:spPr>
            <a:xfrm>
              <a:off x="5836467" y="4772308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92" name="îṧliḋè">
              <a:extLst>
                <a:ext uri="{FF2B5EF4-FFF2-40B4-BE49-F238E27FC236}">
                  <a16:creationId xmlns="" xmlns:a16="http://schemas.microsoft.com/office/drawing/2014/main" id="{BD0B3C47-2F29-4982-B3B0-A14C1BA70A15}"/>
                </a:ext>
              </a:extLst>
            </p:cNvPr>
            <p:cNvSpPr/>
            <p:nvPr/>
          </p:nvSpPr>
          <p:spPr>
            <a:xfrm>
              <a:off x="5982322" y="4879174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78" name="iṩļïḑê">
            <a:extLst>
              <a:ext uri="{FF2B5EF4-FFF2-40B4-BE49-F238E27FC236}">
                <a16:creationId xmlns="" xmlns:a16="http://schemas.microsoft.com/office/drawing/2014/main" id="{9063FB3F-E4CF-44BE-8E7C-1688A92C89A9}"/>
              </a:ext>
            </a:extLst>
          </p:cNvPr>
          <p:cNvGrpSpPr/>
          <p:nvPr/>
        </p:nvGrpSpPr>
        <p:grpSpPr>
          <a:xfrm>
            <a:off x="7271211" y="3108443"/>
            <a:ext cx="521968" cy="521967"/>
            <a:chOff x="6967158" y="2623996"/>
            <a:chExt cx="519066" cy="519066"/>
          </a:xfrm>
        </p:grpSpPr>
        <p:sp>
          <p:nvSpPr>
            <p:cNvPr id="89" name="íšḷïḑe">
              <a:extLst>
                <a:ext uri="{FF2B5EF4-FFF2-40B4-BE49-F238E27FC236}">
                  <a16:creationId xmlns="" xmlns:a16="http://schemas.microsoft.com/office/drawing/2014/main" id="{D3BE0A50-56C3-480A-8FA4-2DA278D8FAD9}"/>
                </a:ext>
              </a:extLst>
            </p:cNvPr>
            <p:cNvSpPr/>
            <p:nvPr/>
          </p:nvSpPr>
          <p:spPr>
            <a:xfrm>
              <a:off x="6967158" y="2623996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90" name="íś1iḍê">
              <a:extLst>
                <a:ext uri="{FF2B5EF4-FFF2-40B4-BE49-F238E27FC236}">
                  <a16:creationId xmlns="" xmlns:a16="http://schemas.microsoft.com/office/drawing/2014/main" id="{176EFC2D-7E33-4519-8D67-A8E0C461926D}"/>
                </a:ext>
              </a:extLst>
            </p:cNvPr>
            <p:cNvSpPr/>
            <p:nvPr/>
          </p:nvSpPr>
          <p:spPr>
            <a:xfrm>
              <a:off x="7113012" y="2730862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79" name="íşḻîde">
            <a:extLst>
              <a:ext uri="{FF2B5EF4-FFF2-40B4-BE49-F238E27FC236}">
                <a16:creationId xmlns="" xmlns:a16="http://schemas.microsoft.com/office/drawing/2014/main" id="{F1090612-7711-4DF6-ADAA-7E36B794C007}"/>
              </a:ext>
            </a:extLst>
          </p:cNvPr>
          <p:cNvGrpSpPr/>
          <p:nvPr/>
        </p:nvGrpSpPr>
        <p:grpSpPr>
          <a:xfrm>
            <a:off x="7271211" y="4626927"/>
            <a:ext cx="521968" cy="521967"/>
            <a:chOff x="6967158" y="4134039"/>
            <a:chExt cx="519066" cy="519066"/>
          </a:xfrm>
        </p:grpSpPr>
        <p:sp>
          <p:nvSpPr>
            <p:cNvPr id="87" name="îṡlïďê">
              <a:extLst>
                <a:ext uri="{FF2B5EF4-FFF2-40B4-BE49-F238E27FC236}">
                  <a16:creationId xmlns="" xmlns:a16="http://schemas.microsoft.com/office/drawing/2014/main" id="{520E4DEA-FD18-499A-88C7-E36FBBE93273}"/>
                </a:ext>
              </a:extLst>
            </p:cNvPr>
            <p:cNvSpPr/>
            <p:nvPr/>
          </p:nvSpPr>
          <p:spPr>
            <a:xfrm>
              <a:off x="6967158" y="4134039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8" name="ï$1idè">
              <a:extLst>
                <a:ext uri="{FF2B5EF4-FFF2-40B4-BE49-F238E27FC236}">
                  <a16:creationId xmlns="" xmlns:a16="http://schemas.microsoft.com/office/drawing/2014/main" id="{F3276036-686A-4670-9813-346B46145ADE}"/>
                </a:ext>
              </a:extLst>
            </p:cNvPr>
            <p:cNvSpPr/>
            <p:nvPr/>
          </p:nvSpPr>
          <p:spPr>
            <a:xfrm>
              <a:off x="7113012" y="4240905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80" name="ï$ľíḍe">
            <a:extLst>
              <a:ext uri="{FF2B5EF4-FFF2-40B4-BE49-F238E27FC236}">
                <a16:creationId xmlns="" xmlns:a16="http://schemas.microsoft.com/office/drawing/2014/main" id="{53F2A737-C3BC-41A9-B1B6-96D577F6AB01}"/>
              </a:ext>
            </a:extLst>
          </p:cNvPr>
          <p:cNvGrpSpPr/>
          <p:nvPr/>
        </p:nvGrpSpPr>
        <p:grpSpPr>
          <a:xfrm>
            <a:off x="4997187" y="3108443"/>
            <a:ext cx="521968" cy="521967"/>
            <a:chOff x="4705776" y="2623996"/>
            <a:chExt cx="519066" cy="519066"/>
          </a:xfrm>
        </p:grpSpPr>
        <p:sp>
          <p:nvSpPr>
            <p:cNvPr id="85" name="iṧ1ïďe">
              <a:extLst>
                <a:ext uri="{FF2B5EF4-FFF2-40B4-BE49-F238E27FC236}">
                  <a16:creationId xmlns="" xmlns:a16="http://schemas.microsoft.com/office/drawing/2014/main" id="{6EF0253D-0E06-42C9-945F-CC5C3BFE2EF5}"/>
                </a:ext>
              </a:extLst>
            </p:cNvPr>
            <p:cNvSpPr/>
            <p:nvPr/>
          </p:nvSpPr>
          <p:spPr>
            <a:xfrm>
              <a:off x="4705776" y="2623996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6" name="iṣḻíde">
              <a:extLst>
                <a:ext uri="{FF2B5EF4-FFF2-40B4-BE49-F238E27FC236}">
                  <a16:creationId xmlns="" xmlns:a16="http://schemas.microsoft.com/office/drawing/2014/main" id="{BDB6B356-5CB7-4EE1-B1D1-36421B32489C}"/>
                </a:ext>
              </a:extLst>
            </p:cNvPr>
            <p:cNvSpPr/>
            <p:nvPr/>
          </p:nvSpPr>
          <p:spPr>
            <a:xfrm>
              <a:off x="4851631" y="2730862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81" name="iŝľiḑê">
            <a:extLst>
              <a:ext uri="{FF2B5EF4-FFF2-40B4-BE49-F238E27FC236}">
                <a16:creationId xmlns="" xmlns:a16="http://schemas.microsoft.com/office/drawing/2014/main" id="{00FB562E-8C5F-45D0-A621-C94B6BE74B7C}"/>
              </a:ext>
            </a:extLst>
          </p:cNvPr>
          <p:cNvGrpSpPr/>
          <p:nvPr/>
        </p:nvGrpSpPr>
        <p:grpSpPr>
          <a:xfrm>
            <a:off x="4997187" y="4626927"/>
            <a:ext cx="521968" cy="521967"/>
            <a:chOff x="4705776" y="4134039"/>
            <a:chExt cx="519066" cy="519066"/>
          </a:xfrm>
        </p:grpSpPr>
        <p:sp>
          <p:nvSpPr>
            <p:cNvPr id="83" name="ïşḷïḓè">
              <a:extLst>
                <a:ext uri="{FF2B5EF4-FFF2-40B4-BE49-F238E27FC236}">
                  <a16:creationId xmlns="" xmlns:a16="http://schemas.microsoft.com/office/drawing/2014/main" id="{AE73641D-0E63-44BB-81D0-B09AA289F3D9}"/>
                </a:ext>
              </a:extLst>
            </p:cNvPr>
            <p:cNvSpPr/>
            <p:nvPr/>
          </p:nvSpPr>
          <p:spPr>
            <a:xfrm>
              <a:off x="4705776" y="4134039"/>
              <a:ext cx="519066" cy="5190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4" name="îśľidé">
              <a:extLst>
                <a:ext uri="{FF2B5EF4-FFF2-40B4-BE49-F238E27FC236}">
                  <a16:creationId xmlns="" xmlns:a16="http://schemas.microsoft.com/office/drawing/2014/main" id="{32BEF389-EBAC-4990-AFA0-B8D64AB9DB53}"/>
                </a:ext>
              </a:extLst>
            </p:cNvPr>
            <p:cNvSpPr/>
            <p:nvPr/>
          </p:nvSpPr>
          <p:spPr>
            <a:xfrm>
              <a:off x="4851631" y="4240905"/>
              <a:ext cx="227356" cy="305334"/>
            </a:xfrm>
            <a:custGeom>
              <a:avLst/>
              <a:gdLst>
                <a:gd name="T0" fmla="*/ 91 w 377"/>
                <a:gd name="T1" fmla="*/ 170 h 507"/>
                <a:gd name="T2" fmla="*/ 91 w 377"/>
                <a:gd name="T3" fmla="*/ 45 h 507"/>
                <a:gd name="T4" fmla="*/ 91 w 377"/>
                <a:gd name="T5" fmla="*/ 40 h 507"/>
                <a:gd name="T6" fmla="*/ 227 w 377"/>
                <a:gd name="T7" fmla="*/ 33 h 507"/>
                <a:gd name="T8" fmla="*/ 287 w 377"/>
                <a:gd name="T9" fmla="*/ 43 h 507"/>
                <a:gd name="T10" fmla="*/ 287 w 377"/>
                <a:gd name="T11" fmla="*/ 45 h 507"/>
                <a:gd name="T12" fmla="*/ 287 w 377"/>
                <a:gd name="T13" fmla="*/ 170 h 507"/>
                <a:gd name="T14" fmla="*/ 189 w 377"/>
                <a:gd name="T15" fmla="*/ 252 h 507"/>
                <a:gd name="T16" fmla="*/ 91 w 377"/>
                <a:gd name="T17" fmla="*/ 170 h 507"/>
                <a:gd name="T18" fmla="*/ 89 w 377"/>
                <a:gd name="T19" fmla="*/ 314 h 507"/>
                <a:gd name="T20" fmla="*/ 149 w 377"/>
                <a:gd name="T21" fmla="*/ 314 h 507"/>
                <a:gd name="T22" fmla="*/ 121 w 377"/>
                <a:gd name="T23" fmla="*/ 259 h 507"/>
                <a:gd name="T24" fmla="*/ 85 w 377"/>
                <a:gd name="T25" fmla="*/ 259 h 507"/>
                <a:gd name="T26" fmla="*/ 44 w 377"/>
                <a:gd name="T27" fmla="*/ 288 h 507"/>
                <a:gd name="T28" fmla="*/ 4 w 377"/>
                <a:gd name="T29" fmla="*/ 413 h 507"/>
                <a:gd name="T30" fmla="*/ 10 w 377"/>
                <a:gd name="T31" fmla="*/ 451 h 507"/>
                <a:gd name="T32" fmla="*/ 45 w 377"/>
                <a:gd name="T33" fmla="*/ 469 h 507"/>
                <a:gd name="T34" fmla="*/ 89 w 377"/>
                <a:gd name="T35" fmla="*/ 469 h 507"/>
                <a:gd name="T36" fmla="*/ 89 w 377"/>
                <a:gd name="T37" fmla="*/ 314 h 507"/>
                <a:gd name="T38" fmla="*/ 89 w 377"/>
                <a:gd name="T39" fmla="*/ 314 h 507"/>
                <a:gd name="T40" fmla="*/ 373 w 377"/>
                <a:gd name="T41" fmla="*/ 413 h 507"/>
                <a:gd name="T42" fmla="*/ 333 w 377"/>
                <a:gd name="T43" fmla="*/ 288 h 507"/>
                <a:gd name="T44" fmla="*/ 292 w 377"/>
                <a:gd name="T45" fmla="*/ 259 h 507"/>
                <a:gd name="T46" fmla="*/ 257 w 377"/>
                <a:gd name="T47" fmla="*/ 259 h 507"/>
                <a:gd name="T48" fmla="*/ 229 w 377"/>
                <a:gd name="T49" fmla="*/ 314 h 507"/>
                <a:gd name="T50" fmla="*/ 289 w 377"/>
                <a:gd name="T51" fmla="*/ 314 h 507"/>
                <a:gd name="T52" fmla="*/ 289 w 377"/>
                <a:gd name="T53" fmla="*/ 469 h 507"/>
                <a:gd name="T54" fmla="*/ 333 w 377"/>
                <a:gd name="T55" fmla="*/ 469 h 507"/>
                <a:gd name="T56" fmla="*/ 367 w 377"/>
                <a:gd name="T57" fmla="*/ 451 h 507"/>
                <a:gd name="T58" fmla="*/ 373 w 377"/>
                <a:gd name="T59" fmla="*/ 413 h 507"/>
                <a:gd name="T60" fmla="*/ 69 w 377"/>
                <a:gd name="T61" fmla="*/ 507 h 507"/>
                <a:gd name="T62" fmla="*/ 308 w 377"/>
                <a:gd name="T63" fmla="*/ 507 h 507"/>
                <a:gd name="T64" fmla="*/ 308 w 377"/>
                <a:gd name="T65" fmla="*/ 478 h 507"/>
                <a:gd name="T66" fmla="*/ 69 w 377"/>
                <a:gd name="T67" fmla="*/ 478 h 507"/>
                <a:gd name="T68" fmla="*/ 69 w 377"/>
                <a:gd name="T69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07">
                  <a:moveTo>
                    <a:pt x="91" y="170"/>
                  </a:moveTo>
                  <a:lnTo>
                    <a:pt x="91" y="45"/>
                  </a:lnTo>
                  <a:cubicBezTo>
                    <a:pt x="91" y="43"/>
                    <a:pt x="91" y="42"/>
                    <a:pt x="91" y="40"/>
                  </a:cubicBezTo>
                  <a:cubicBezTo>
                    <a:pt x="94" y="37"/>
                    <a:pt x="113" y="0"/>
                    <a:pt x="227" y="33"/>
                  </a:cubicBezTo>
                  <a:cubicBezTo>
                    <a:pt x="240" y="36"/>
                    <a:pt x="269" y="44"/>
                    <a:pt x="287" y="43"/>
                  </a:cubicBezTo>
                  <a:cubicBezTo>
                    <a:pt x="287" y="44"/>
                    <a:pt x="287" y="45"/>
                    <a:pt x="287" y="45"/>
                  </a:cubicBezTo>
                  <a:lnTo>
                    <a:pt x="287" y="170"/>
                  </a:lnTo>
                  <a:cubicBezTo>
                    <a:pt x="287" y="215"/>
                    <a:pt x="243" y="252"/>
                    <a:pt x="189" y="252"/>
                  </a:cubicBezTo>
                  <a:cubicBezTo>
                    <a:pt x="135" y="252"/>
                    <a:pt x="91" y="215"/>
                    <a:pt x="91" y="170"/>
                  </a:cubicBezTo>
                  <a:close/>
                  <a:moveTo>
                    <a:pt x="89" y="314"/>
                  </a:moveTo>
                  <a:lnTo>
                    <a:pt x="149" y="314"/>
                  </a:lnTo>
                  <a:lnTo>
                    <a:pt x="121" y="259"/>
                  </a:lnTo>
                  <a:lnTo>
                    <a:pt x="85" y="259"/>
                  </a:lnTo>
                  <a:cubicBezTo>
                    <a:pt x="67" y="259"/>
                    <a:pt x="50" y="271"/>
                    <a:pt x="44" y="288"/>
                  </a:cubicBezTo>
                  <a:lnTo>
                    <a:pt x="4" y="413"/>
                  </a:lnTo>
                  <a:cubicBezTo>
                    <a:pt x="0" y="426"/>
                    <a:pt x="2" y="440"/>
                    <a:pt x="10" y="451"/>
                  </a:cubicBezTo>
                  <a:cubicBezTo>
                    <a:pt x="19" y="462"/>
                    <a:pt x="31" y="469"/>
                    <a:pt x="45" y="469"/>
                  </a:cubicBezTo>
                  <a:lnTo>
                    <a:pt x="89" y="469"/>
                  </a:lnTo>
                  <a:lnTo>
                    <a:pt x="89" y="314"/>
                  </a:lnTo>
                  <a:lnTo>
                    <a:pt x="89" y="314"/>
                  </a:lnTo>
                  <a:close/>
                  <a:moveTo>
                    <a:pt x="373" y="413"/>
                  </a:moveTo>
                  <a:lnTo>
                    <a:pt x="333" y="288"/>
                  </a:lnTo>
                  <a:cubicBezTo>
                    <a:pt x="327" y="271"/>
                    <a:pt x="311" y="259"/>
                    <a:pt x="292" y="259"/>
                  </a:cubicBezTo>
                  <a:lnTo>
                    <a:pt x="257" y="259"/>
                  </a:lnTo>
                  <a:lnTo>
                    <a:pt x="229" y="314"/>
                  </a:lnTo>
                  <a:lnTo>
                    <a:pt x="289" y="314"/>
                  </a:lnTo>
                  <a:lnTo>
                    <a:pt x="289" y="469"/>
                  </a:lnTo>
                  <a:lnTo>
                    <a:pt x="333" y="469"/>
                  </a:lnTo>
                  <a:cubicBezTo>
                    <a:pt x="346" y="469"/>
                    <a:pt x="359" y="462"/>
                    <a:pt x="367" y="451"/>
                  </a:cubicBezTo>
                  <a:cubicBezTo>
                    <a:pt x="375" y="440"/>
                    <a:pt x="377" y="426"/>
                    <a:pt x="373" y="413"/>
                  </a:cubicBezTo>
                  <a:close/>
                  <a:moveTo>
                    <a:pt x="69" y="507"/>
                  </a:moveTo>
                  <a:lnTo>
                    <a:pt x="308" y="507"/>
                  </a:lnTo>
                  <a:lnTo>
                    <a:pt x="308" y="478"/>
                  </a:lnTo>
                  <a:lnTo>
                    <a:pt x="69" y="478"/>
                  </a:lnTo>
                  <a:lnTo>
                    <a:pt x="69" y="507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82" name="îṣḻíḋe">
            <a:extLst>
              <a:ext uri="{FF2B5EF4-FFF2-40B4-BE49-F238E27FC236}">
                <a16:creationId xmlns="" xmlns:a16="http://schemas.microsoft.com/office/drawing/2014/main" id="{D4C87E18-C3CF-4E98-A7DB-FCA176F4B326}"/>
              </a:ext>
            </a:extLst>
          </p:cNvPr>
          <p:cNvSpPr/>
          <p:nvPr/>
        </p:nvSpPr>
        <p:spPr>
          <a:xfrm>
            <a:off x="5890845" y="3630410"/>
            <a:ext cx="1008676" cy="1025457"/>
          </a:xfrm>
          <a:prstGeom prst="ellipse">
            <a:avLst/>
          </a:prstGeom>
          <a:solidFill>
            <a:schemeClr val="accent1"/>
          </a:solidFill>
          <a:ln w="285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知识图谱</a:t>
            </a:r>
          </a:p>
        </p:txBody>
      </p:sp>
      <p:grpSp>
        <p:nvGrpSpPr>
          <p:cNvPr id="57" name="ïṩ1ïḋè">
            <a:extLst>
              <a:ext uri="{FF2B5EF4-FFF2-40B4-BE49-F238E27FC236}">
                <a16:creationId xmlns="" xmlns:a16="http://schemas.microsoft.com/office/drawing/2014/main" id="{30896272-745E-4581-8F92-AAB9C30F578A}"/>
              </a:ext>
            </a:extLst>
          </p:cNvPr>
          <p:cNvGrpSpPr/>
          <p:nvPr/>
        </p:nvGrpSpPr>
        <p:grpSpPr>
          <a:xfrm>
            <a:off x="1114694" y="2881111"/>
            <a:ext cx="3806767" cy="994631"/>
            <a:chOff x="673100" y="1792586"/>
            <a:chExt cx="3591082" cy="938277"/>
          </a:xfrm>
        </p:grpSpPr>
        <p:sp>
          <p:nvSpPr>
            <p:cNvPr id="73" name="i$ḷiḑê">
              <a:extLst>
                <a:ext uri="{FF2B5EF4-FFF2-40B4-BE49-F238E27FC236}">
                  <a16:creationId xmlns="" xmlns:a16="http://schemas.microsoft.com/office/drawing/2014/main" id="{B267131F-3B66-4F4A-85CE-CA78EF3A6232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基于实体、属性、概念、 事物和关系，进行知识推理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4" name="iśľiḓê">
              <a:extLst>
                <a:ext uri="{FF2B5EF4-FFF2-40B4-BE49-F238E27FC236}">
                  <a16:creationId xmlns="" xmlns:a16="http://schemas.microsoft.com/office/drawing/2014/main" id="{1730CDE8-4C19-4566-A46B-B00FBE9784D9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知识推理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58" name="íṩ1íḋè">
            <a:extLst>
              <a:ext uri="{FF2B5EF4-FFF2-40B4-BE49-F238E27FC236}">
                <a16:creationId xmlns="" xmlns:a16="http://schemas.microsoft.com/office/drawing/2014/main" id="{8F8F18C6-A448-4D31-B141-0CF3C2DC840B}"/>
              </a:ext>
            </a:extLst>
          </p:cNvPr>
          <p:cNvGrpSpPr/>
          <p:nvPr/>
        </p:nvGrpSpPr>
        <p:grpSpPr>
          <a:xfrm>
            <a:off x="1114694" y="4481849"/>
            <a:ext cx="3806767" cy="994631"/>
            <a:chOff x="673100" y="1792586"/>
            <a:chExt cx="3591082" cy="938277"/>
          </a:xfrm>
        </p:grpSpPr>
        <p:sp>
          <p:nvSpPr>
            <p:cNvPr id="71" name="ï$liďê">
              <a:extLst>
                <a:ext uri="{FF2B5EF4-FFF2-40B4-BE49-F238E27FC236}">
                  <a16:creationId xmlns="" xmlns:a16="http://schemas.microsoft.com/office/drawing/2014/main" id="{213EADF5-86B5-4588-BD3C-F6D41BEF35B7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72" name="işľïḍê">
              <a:extLst>
                <a:ext uri="{FF2B5EF4-FFF2-40B4-BE49-F238E27FC236}">
                  <a16:creationId xmlns="" xmlns:a16="http://schemas.microsoft.com/office/drawing/2014/main" id="{94B0B71C-8215-402F-A6E6-B076CA6A159A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潜在关系挖掘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59" name="îṧļíḍê">
            <a:extLst>
              <a:ext uri="{FF2B5EF4-FFF2-40B4-BE49-F238E27FC236}">
                <a16:creationId xmlns="" xmlns:a16="http://schemas.microsoft.com/office/drawing/2014/main" id="{2CF5C458-513D-4324-9E09-0C10657D2994}"/>
              </a:ext>
            </a:extLst>
          </p:cNvPr>
          <p:cNvGrpSpPr/>
          <p:nvPr/>
        </p:nvGrpSpPr>
        <p:grpSpPr>
          <a:xfrm>
            <a:off x="7868905" y="2881111"/>
            <a:ext cx="3806767" cy="994631"/>
            <a:chOff x="673100" y="1792586"/>
            <a:chExt cx="3591082" cy="938277"/>
          </a:xfrm>
        </p:grpSpPr>
        <p:sp>
          <p:nvSpPr>
            <p:cNvPr id="69" name="iSļíḍè">
              <a:extLst>
                <a:ext uri="{FF2B5EF4-FFF2-40B4-BE49-F238E27FC236}">
                  <a16:creationId xmlns="" xmlns:a16="http://schemas.microsoft.com/office/drawing/2014/main" id="{9DE1C3C9-EE3D-45F9-8644-3BA310D0C77F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支持多层关系的搜索能力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íṧľïdê">
              <a:extLst>
                <a:ext uri="{FF2B5EF4-FFF2-40B4-BE49-F238E27FC236}">
                  <a16:creationId xmlns="" xmlns:a16="http://schemas.microsoft.com/office/drawing/2014/main" id="{B3D8BC34-8192-4077-896B-B1F1C7290CA1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关系深度搜索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60" name="îšlîďé">
            <a:extLst>
              <a:ext uri="{FF2B5EF4-FFF2-40B4-BE49-F238E27FC236}">
                <a16:creationId xmlns="" xmlns:a16="http://schemas.microsoft.com/office/drawing/2014/main" id="{972E44A5-8C00-4D44-B621-0B4F18A3CED2}"/>
              </a:ext>
            </a:extLst>
          </p:cNvPr>
          <p:cNvGrpSpPr/>
          <p:nvPr/>
        </p:nvGrpSpPr>
        <p:grpSpPr>
          <a:xfrm>
            <a:off x="7868905" y="4481849"/>
            <a:ext cx="3806767" cy="994631"/>
            <a:chOff x="673100" y="1792586"/>
            <a:chExt cx="3591082" cy="938277"/>
          </a:xfrm>
        </p:grpSpPr>
        <p:sp>
          <p:nvSpPr>
            <p:cNvPr id="67" name="íṧľïḓè">
              <a:extLst>
                <a:ext uri="{FF2B5EF4-FFF2-40B4-BE49-F238E27FC236}">
                  <a16:creationId xmlns="" xmlns:a16="http://schemas.microsoft.com/office/drawing/2014/main" id="{0CC2B3FE-2D84-43F3-88BE-B8F5BD788A11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实时查询关系数据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ïŝľîḋê">
              <a:extLst>
                <a:ext uri="{FF2B5EF4-FFF2-40B4-BE49-F238E27FC236}">
                  <a16:creationId xmlns="" xmlns:a16="http://schemas.microsoft.com/office/drawing/2014/main" id="{96A72937-313F-4F52-9D6F-60DEC719155E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实时关系查询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61" name="îṡḻíďè">
            <a:extLst>
              <a:ext uri="{FF2B5EF4-FFF2-40B4-BE49-F238E27FC236}">
                <a16:creationId xmlns="" xmlns:a16="http://schemas.microsoft.com/office/drawing/2014/main" id="{6BCCB05D-1614-46F4-B30A-CA492AEBFD0C}"/>
              </a:ext>
            </a:extLst>
          </p:cNvPr>
          <p:cNvGrpSpPr/>
          <p:nvPr/>
        </p:nvGrpSpPr>
        <p:grpSpPr>
          <a:xfrm>
            <a:off x="4491800" y="1469771"/>
            <a:ext cx="3806767" cy="994631"/>
            <a:chOff x="673100" y="1792586"/>
            <a:chExt cx="3591082" cy="938277"/>
          </a:xfrm>
        </p:grpSpPr>
        <p:sp>
          <p:nvSpPr>
            <p:cNvPr id="65" name="íṡļïḋè">
              <a:extLst>
                <a:ext uri="{FF2B5EF4-FFF2-40B4-BE49-F238E27FC236}">
                  <a16:creationId xmlns="" xmlns:a16="http://schemas.microsoft.com/office/drawing/2014/main" id="{C415E85B-AB24-48BE-807F-F053DD09FBCF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为用户提供可视化、可交互的分析场景应用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îśḻïḋé">
              <a:extLst>
                <a:ext uri="{FF2B5EF4-FFF2-40B4-BE49-F238E27FC236}">
                  <a16:creationId xmlns="" xmlns:a16="http://schemas.microsoft.com/office/drawing/2014/main" id="{122EE564-3358-4E63-A671-891933152585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可视化分析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62" name="íšḻïde">
            <a:extLst>
              <a:ext uri="{FF2B5EF4-FFF2-40B4-BE49-F238E27FC236}">
                <a16:creationId xmlns="" xmlns:a16="http://schemas.microsoft.com/office/drawing/2014/main" id="{8002B207-9EBA-47BE-B8E3-FB0A579C3103}"/>
              </a:ext>
            </a:extLst>
          </p:cNvPr>
          <p:cNvGrpSpPr/>
          <p:nvPr/>
        </p:nvGrpSpPr>
        <p:grpSpPr>
          <a:xfrm>
            <a:off x="4491800" y="5792937"/>
            <a:ext cx="3806767" cy="994631"/>
            <a:chOff x="673100" y="1792586"/>
            <a:chExt cx="3591082" cy="938277"/>
          </a:xfrm>
        </p:grpSpPr>
        <p:sp>
          <p:nvSpPr>
            <p:cNvPr id="63" name="išḻïḓê">
              <a:extLst>
                <a:ext uri="{FF2B5EF4-FFF2-40B4-BE49-F238E27FC236}">
                  <a16:creationId xmlns="" xmlns:a16="http://schemas.microsoft.com/office/drawing/2014/main" id="{D8A2419F-DE22-48C2-AB9C-0203324EFBD9}"/>
                </a:ext>
              </a:extLst>
            </p:cNvPr>
            <p:cNvSpPr/>
            <p:nvPr/>
          </p:nvSpPr>
          <p:spPr bwMode="auto">
            <a:xfrm>
              <a:off x="673100" y="2214615"/>
              <a:ext cx="3591082" cy="51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所有实体、关系数据一同存储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4" name="îs1íďe">
              <a:extLst>
                <a:ext uri="{FF2B5EF4-FFF2-40B4-BE49-F238E27FC236}">
                  <a16:creationId xmlns="" xmlns:a16="http://schemas.microsoft.com/office/drawing/2014/main" id="{F3108BA5-56E6-4483-A101-B0459480577C}"/>
                </a:ext>
              </a:extLst>
            </p:cNvPr>
            <p:cNvSpPr txBox="1"/>
            <p:nvPr/>
          </p:nvSpPr>
          <p:spPr bwMode="auto">
            <a:xfrm>
              <a:off x="673100" y="1792586"/>
              <a:ext cx="3591082" cy="422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解决数据孤岛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55" name="i$ḷiḑê">
            <a:extLst>
              <a:ext uri="{FF2B5EF4-FFF2-40B4-BE49-F238E27FC236}">
                <a16:creationId xmlns="" xmlns:a16="http://schemas.microsoft.com/office/drawing/2014/main" id="{BEABEAE7-B3A9-4C4F-AB53-7EDE8787CBA1}"/>
              </a:ext>
            </a:extLst>
          </p:cNvPr>
          <p:cNvSpPr/>
          <p:nvPr/>
        </p:nvSpPr>
        <p:spPr bwMode="auto">
          <a:xfrm>
            <a:off x="1122049" y="4893595"/>
            <a:ext cx="3740944" cy="54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根据现有关系，基于一定规则挖掘更深层的关系信息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79187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16644" y="1467188"/>
            <a:ext cx="8140076" cy="4003616"/>
            <a:chOff x="3696888" y="1780800"/>
            <a:chExt cx="7823599" cy="4003616"/>
          </a:xfrm>
        </p:grpSpPr>
        <p:sp>
          <p:nvSpPr>
            <p:cNvPr id="7" name="iṡľïḑè">
              <a:extLst>
                <a:ext uri="{FF2B5EF4-FFF2-40B4-BE49-F238E27FC236}">
                  <a16:creationId xmlns="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ïṣḻîḍé">
            <a:extLst>
              <a:ext uri="{FF2B5EF4-FFF2-40B4-BE49-F238E27FC236}">
                <a16:creationId xmlns="" xmlns:a16="http://schemas.microsoft.com/office/drawing/2014/main" id="{75324A05-F42F-4EE5-AE34-4FCF7AF9C0E8}"/>
              </a:ext>
            </a:extLst>
          </p:cNvPr>
          <p:cNvSpPr/>
          <p:nvPr/>
        </p:nvSpPr>
        <p:spPr>
          <a:xfrm flipH="1">
            <a:off x="5236202" y="0"/>
            <a:ext cx="6955798" cy="6868160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854837"/>
              <a:gd name="connsiteY0" fmla="*/ 0 h 6858000"/>
              <a:gd name="connsiteX1" fmla="*/ 5389094 w 7854837"/>
              <a:gd name="connsiteY1" fmla="*/ 0 h 6858000"/>
              <a:gd name="connsiteX2" fmla="*/ 7854837 w 7854837"/>
              <a:gd name="connsiteY2" fmla="*/ 6837680 h 6858000"/>
              <a:gd name="connsiteX3" fmla="*/ 0 w 7854837"/>
              <a:gd name="connsiteY3" fmla="*/ 6858000 h 6858000"/>
              <a:gd name="connsiteX4" fmla="*/ 0 w 7854837"/>
              <a:gd name="connsiteY4" fmla="*/ 0 h 6858000"/>
              <a:gd name="connsiteX0" fmla="*/ 0 w 7912625"/>
              <a:gd name="connsiteY0" fmla="*/ 0 h 6868160"/>
              <a:gd name="connsiteX1" fmla="*/ 5389094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  <a:gd name="connsiteX0" fmla="*/ 0 w 7912625"/>
              <a:gd name="connsiteY0" fmla="*/ 0 h 6868160"/>
              <a:gd name="connsiteX1" fmla="*/ 5323259 w 7912625"/>
              <a:gd name="connsiteY1" fmla="*/ 0 h 6868160"/>
              <a:gd name="connsiteX2" fmla="*/ 7912625 w 7912625"/>
              <a:gd name="connsiteY2" fmla="*/ 6868160 h 6868160"/>
              <a:gd name="connsiteX3" fmla="*/ 0 w 7912625"/>
              <a:gd name="connsiteY3" fmla="*/ 6858000 h 6868160"/>
              <a:gd name="connsiteX4" fmla="*/ 0 w 7912625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2625" h="6868160">
                <a:moveTo>
                  <a:pt x="0" y="0"/>
                </a:moveTo>
                <a:lnTo>
                  <a:pt x="5323259" y="0"/>
                </a:lnTo>
                <a:lnTo>
                  <a:pt x="7912625" y="68681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7000">
                <a:srgbClr val="1A6BA2"/>
              </a:gs>
              <a:gs pos="93000">
                <a:srgbClr val="022D9A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B23EC93-F835-46BE-8DAC-A9AF3DE99679}"/>
              </a:ext>
            </a:extLst>
          </p:cNvPr>
          <p:cNvSpPr txBox="1"/>
          <p:nvPr/>
        </p:nvSpPr>
        <p:spPr>
          <a:xfrm>
            <a:off x="2550160" y="2412603"/>
            <a:ext cx="638621" cy="8636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90000"/>
                    <a:lumOff val="1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</a:t>
            </a:r>
            <a:endParaRPr lang="zh-CN" altLang="en-US" spc="100" dirty="0">
              <a:solidFill>
                <a:schemeClr val="accent1">
                  <a:lumMod val="90000"/>
                  <a:lumOff val="10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îṧḷíḓé">
            <a:extLst>
              <a:ext uri="{FF2B5EF4-FFF2-40B4-BE49-F238E27FC236}">
                <a16:creationId xmlns="" xmlns:a16="http://schemas.microsoft.com/office/drawing/2014/main" id="{F2CABBD8-FF4A-40B2-AE2C-EE32E6825DD0}"/>
              </a:ext>
            </a:extLst>
          </p:cNvPr>
          <p:cNvSpPr/>
          <p:nvPr/>
        </p:nvSpPr>
        <p:spPr>
          <a:xfrm flipH="1">
            <a:off x="4026089" y="1783080"/>
            <a:ext cx="7172396" cy="2420888"/>
          </a:xfrm>
          <a:custGeom>
            <a:avLst/>
            <a:gdLst>
              <a:gd name="connsiteX0" fmla="*/ 0 w 7103594"/>
              <a:gd name="connsiteY0" fmla="*/ 0 h 6858000"/>
              <a:gd name="connsiteX1" fmla="*/ 5389094 w 7103594"/>
              <a:gd name="connsiteY1" fmla="*/ 0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0" fmla="*/ 0 w 7103594"/>
              <a:gd name="connsiteY0" fmla="*/ 0 h 6858000"/>
              <a:gd name="connsiteX1" fmla="*/ 6309746 w 7103594"/>
              <a:gd name="connsiteY1" fmla="*/ 115985 h 6858000"/>
              <a:gd name="connsiteX2" fmla="*/ 7103594 w 7103594"/>
              <a:gd name="connsiteY2" fmla="*/ 6858000 h 6858000"/>
              <a:gd name="connsiteX3" fmla="*/ 0 w 7103594"/>
              <a:gd name="connsiteY3" fmla="*/ 6858000 h 6858000"/>
              <a:gd name="connsiteX4" fmla="*/ 0 w 7103594"/>
              <a:gd name="connsiteY4" fmla="*/ 0 h 6858000"/>
              <a:gd name="connsiteX0" fmla="*/ 0 w 7178749"/>
              <a:gd name="connsiteY0" fmla="*/ 0 h 6858000"/>
              <a:gd name="connsiteX1" fmla="*/ 6309746 w 7178749"/>
              <a:gd name="connsiteY1" fmla="*/ 115985 h 6858000"/>
              <a:gd name="connsiteX2" fmla="*/ 7178749 w 7178749"/>
              <a:gd name="connsiteY2" fmla="*/ 6858000 h 6858000"/>
              <a:gd name="connsiteX3" fmla="*/ 0 w 7178749"/>
              <a:gd name="connsiteY3" fmla="*/ 6858000 h 6858000"/>
              <a:gd name="connsiteX4" fmla="*/ 0 w 71787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749" h="6858000">
                <a:moveTo>
                  <a:pt x="0" y="0"/>
                </a:moveTo>
                <a:lnTo>
                  <a:pt x="6309746" y="115985"/>
                </a:lnTo>
                <a:lnTo>
                  <a:pt x="71787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1" name="标题 4">
            <a:extLst>
              <a:ext uri="{FF2B5EF4-FFF2-40B4-BE49-F238E27FC236}">
                <a16:creationId xmlns="" xmlns:a16="http://schemas.microsoft.com/office/drawing/2014/main" id="{C1DCADE4-49B2-47CA-9D82-D8A5D4594040}"/>
              </a:ext>
            </a:extLst>
          </p:cNvPr>
          <p:cNvSpPr txBox="1">
            <a:spLocks/>
          </p:cNvSpPr>
          <p:nvPr/>
        </p:nvSpPr>
        <p:spPr>
          <a:xfrm>
            <a:off x="4921673" y="2417286"/>
            <a:ext cx="4442135" cy="8953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en-US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íSḻíḑê">
            <a:extLst>
              <a:ext uri="{FF2B5EF4-FFF2-40B4-BE49-F238E27FC236}">
                <a16:creationId xmlns="" xmlns:a16="http://schemas.microsoft.com/office/drawing/2014/main" id="{AAC748BD-71B4-44F1-857C-80AE1067EAEB}"/>
              </a:ext>
            </a:extLst>
          </p:cNvPr>
          <p:cNvGrpSpPr/>
          <p:nvPr/>
        </p:nvGrpSpPr>
        <p:grpSpPr>
          <a:xfrm>
            <a:off x="673100" y="107940"/>
            <a:ext cx="4079875" cy="1172220"/>
            <a:chOff x="673100" y="107940"/>
            <a:chExt cx="4079875" cy="1172220"/>
          </a:xfrm>
        </p:grpSpPr>
        <p:sp>
          <p:nvSpPr>
            <p:cNvPr id="33" name="îşḷïḋê">
              <a:extLst>
                <a:ext uri="{FF2B5EF4-FFF2-40B4-BE49-F238E27FC236}">
                  <a16:creationId xmlns="" xmlns:a16="http://schemas.microsoft.com/office/drawing/2014/main" id="{463A6B7B-41AE-4FD6-A630-0489AC32F238}"/>
                </a:ext>
              </a:extLst>
            </p:cNvPr>
            <p:cNvSpPr/>
            <p:nvPr/>
          </p:nvSpPr>
          <p:spPr>
            <a:xfrm>
              <a:off x="673100" y="1123950"/>
              <a:ext cx="4079875" cy="156210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5" name="îṧļíde">
              <a:extLst>
                <a:ext uri="{FF2B5EF4-FFF2-40B4-BE49-F238E27FC236}">
                  <a16:creationId xmlns="" xmlns:a16="http://schemas.microsoft.com/office/drawing/2014/main" id="{BC5371E8-82C6-40B1-9D12-B5184B135961}"/>
                </a:ext>
              </a:extLst>
            </p:cNvPr>
            <p:cNvSpPr/>
            <p:nvPr/>
          </p:nvSpPr>
          <p:spPr>
            <a:xfrm>
              <a:off x="700086" y="107940"/>
              <a:ext cx="3185487" cy="92333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5400" b="1" dirty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87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íŝ1îďè"/>
          <p:cNvSpPr>
            <a:spLocks/>
          </p:cNvSpPr>
          <p:nvPr/>
        </p:nvSpPr>
        <p:spPr bwMode="auto">
          <a:xfrm>
            <a:off x="888583" y="4720949"/>
            <a:ext cx="2533747" cy="1040889"/>
          </a:xfrm>
          <a:prstGeom prst="rect">
            <a:avLst/>
          </a:prstGeom>
          <a:gradFill>
            <a:gsLst>
              <a:gs pos="9000">
                <a:schemeClr val="accent1"/>
              </a:gs>
              <a:gs pos="96000">
                <a:srgbClr val="0070C0"/>
              </a:gs>
            </a:gsLst>
            <a:lin ang="0" scaled="0"/>
          </a:gra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6" name="íšļíde"/>
          <p:cNvSpPr>
            <a:spLocks/>
          </p:cNvSpPr>
          <p:nvPr/>
        </p:nvSpPr>
        <p:spPr bwMode="auto">
          <a:xfrm>
            <a:off x="2733001" y="5283706"/>
            <a:ext cx="695539" cy="478133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7" name="îṥḻîḑe"/>
          <p:cNvSpPr>
            <a:spLocks/>
          </p:cNvSpPr>
          <p:nvPr/>
        </p:nvSpPr>
        <p:spPr bwMode="auto">
          <a:xfrm>
            <a:off x="2733001" y="4242817"/>
            <a:ext cx="2533747" cy="1040889"/>
          </a:xfrm>
          <a:prstGeom prst="rect">
            <a:avLst/>
          </a:prstGeom>
          <a:gradFill>
            <a:gsLst>
              <a:gs pos="39000">
                <a:srgbClr val="00B0F0"/>
              </a:gs>
              <a:gs pos="10000">
                <a:srgbClr val="0070C0"/>
              </a:gs>
            </a:gsLst>
            <a:lin ang="0" scaled="0"/>
          </a:gra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" name="ïṩ1iḋè"/>
          <p:cNvSpPr>
            <a:spLocks/>
          </p:cNvSpPr>
          <p:nvPr/>
        </p:nvSpPr>
        <p:spPr bwMode="auto">
          <a:xfrm>
            <a:off x="4577421" y="4805574"/>
            <a:ext cx="695539" cy="478133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9" name="í$ḷïdè"/>
          <p:cNvSpPr>
            <a:spLocks/>
          </p:cNvSpPr>
          <p:nvPr/>
        </p:nvSpPr>
        <p:spPr bwMode="auto">
          <a:xfrm>
            <a:off x="4509498" y="3764685"/>
            <a:ext cx="2533747" cy="1040889"/>
          </a:xfrm>
          <a:prstGeom prst="rect">
            <a:avLst/>
          </a:prstGeom>
          <a:gradFill>
            <a:gsLst>
              <a:gs pos="23000">
                <a:srgbClr val="00B0F0"/>
              </a:gs>
              <a:gs pos="64000">
                <a:schemeClr val="accent6">
                  <a:lumMod val="75000"/>
                </a:schemeClr>
              </a:gs>
            </a:gsLst>
            <a:lin ang="0" scaled="0"/>
          </a:gra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0" name="i$lîḍè"/>
          <p:cNvSpPr>
            <a:spLocks/>
          </p:cNvSpPr>
          <p:nvPr/>
        </p:nvSpPr>
        <p:spPr bwMode="auto">
          <a:xfrm>
            <a:off x="6415629" y="4327442"/>
            <a:ext cx="695539" cy="478133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1" name="î$1îḍé"/>
          <p:cNvSpPr>
            <a:spLocks/>
          </p:cNvSpPr>
          <p:nvPr/>
        </p:nvSpPr>
        <p:spPr bwMode="auto">
          <a:xfrm>
            <a:off x="6415629" y="3290784"/>
            <a:ext cx="2533747" cy="1040889"/>
          </a:xfrm>
          <a:prstGeom prst="rect">
            <a:avLst/>
          </a:prstGeom>
          <a:gradFill>
            <a:gsLst>
              <a:gs pos="36000">
                <a:srgbClr val="5F8142"/>
              </a:gs>
              <a:gs pos="0">
                <a:schemeClr val="accent5">
                  <a:lumMod val="75000"/>
                </a:schemeClr>
              </a:gs>
              <a:gs pos="62000">
                <a:srgbClr val="92D050"/>
              </a:gs>
            </a:gsLst>
            <a:lin ang="0" scaled="0"/>
          </a:gra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2" name="îşlîḋe"/>
          <p:cNvSpPr>
            <a:spLocks/>
          </p:cNvSpPr>
          <p:nvPr/>
        </p:nvSpPr>
        <p:spPr bwMode="auto">
          <a:xfrm>
            <a:off x="8253839" y="3845078"/>
            <a:ext cx="695539" cy="478133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3" name="íṡḻiḍê"/>
          <p:cNvSpPr>
            <a:spLocks/>
          </p:cNvSpPr>
          <p:nvPr/>
        </p:nvSpPr>
        <p:spPr bwMode="auto">
          <a:xfrm>
            <a:off x="8253839" y="2588394"/>
            <a:ext cx="3129923" cy="1485173"/>
          </a:xfrm>
          <a:prstGeom prst="rightArrow">
            <a:avLst>
              <a:gd name="adj1" fmla="val 69463"/>
              <a:gd name="adj2" fmla="val 28319"/>
            </a:avLst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14" name="ï$1íḋe"/>
          <p:cNvGrpSpPr/>
          <p:nvPr/>
        </p:nvGrpSpPr>
        <p:grpSpPr>
          <a:xfrm>
            <a:off x="840127" y="3203819"/>
            <a:ext cx="2436992" cy="3303251"/>
            <a:chOff x="813987" y="2659990"/>
            <a:chExt cx="2436992" cy="3303250"/>
          </a:xfrm>
        </p:grpSpPr>
        <p:sp>
          <p:nvSpPr>
            <p:cNvPr id="15" name="îṩľîḋé"/>
            <p:cNvSpPr txBox="1">
              <a:spLocks/>
            </p:cNvSpPr>
            <p:nvPr/>
          </p:nvSpPr>
          <p:spPr>
            <a:xfrm>
              <a:off x="813987" y="2659990"/>
              <a:ext cx="2286698" cy="215444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rPr>
                <a:t>定义具体业务问题</a:t>
              </a:r>
            </a:p>
          </p:txBody>
        </p:sp>
        <p:sp>
          <p:nvSpPr>
            <p:cNvPr id="16" name="îṩḷiḋê"/>
            <p:cNvSpPr txBox="1">
              <a:spLocks/>
            </p:cNvSpPr>
            <p:nvPr/>
          </p:nvSpPr>
          <p:spPr>
            <a:xfrm>
              <a:off x="964666" y="5296516"/>
              <a:ext cx="2286313" cy="666724"/>
            </a:xfrm>
            <a:prstGeom prst="rect">
              <a:avLst/>
            </a:prstGeom>
          </p:spPr>
          <p:txBody>
            <a:bodyPr wrap="square" lIns="0" tIns="0" rIns="0" bIns="0" anchor="t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17" name="Straight Connector 20"/>
          <p:cNvCxnSpPr/>
          <p:nvPr/>
        </p:nvCxnSpPr>
        <p:spPr>
          <a:xfrm flipV="1">
            <a:off x="3894557" y="3400401"/>
            <a:ext cx="0" cy="704145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ṩļîḓè"/>
          <p:cNvSpPr txBox="1">
            <a:spLocks/>
          </p:cNvSpPr>
          <p:nvPr/>
        </p:nvSpPr>
        <p:spPr>
          <a:xfrm>
            <a:off x="2799459" y="2835240"/>
            <a:ext cx="2286699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数据收集及预处理</a:t>
            </a:r>
          </a:p>
        </p:txBody>
      </p:sp>
      <p:sp>
        <p:nvSpPr>
          <p:cNvPr id="21" name="islïḋè"/>
          <p:cNvSpPr txBox="1">
            <a:spLocks/>
          </p:cNvSpPr>
          <p:nvPr/>
        </p:nvSpPr>
        <p:spPr>
          <a:xfrm>
            <a:off x="4891395" y="2437524"/>
            <a:ext cx="2286699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知识图谱设计</a:t>
            </a:r>
          </a:p>
        </p:txBody>
      </p:sp>
      <p:sp>
        <p:nvSpPr>
          <p:cNvPr id="23" name="íṧḻïďè"/>
          <p:cNvSpPr txBox="1">
            <a:spLocks/>
          </p:cNvSpPr>
          <p:nvPr/>
        </p:nvSpPr>
        <p:spPr>
          <a:xfrm>
            <a:off x="6523319" y="1911876"/>
            <a:ext cx="2286697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数据存入知识图谱</a:t>
            </a:r>
          </a:p>
        </p:txBody>
      </p:sp>
      <p:sp>
        <p:nvSpPr>
          <p:cNvPr id="25" name="îṡľíďê"/>
          <p:cNvSpPr txBox="1">
            <a:spLocks/>
          </p:cNvSpPr>
          <p:nvPr/>
        </p:nvSpPr>
        <p:spPr>
          <a:xfrm>
            <a:off x="8675450" y="1540489"/>
            <a:ext cx="2286699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450B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知识图谱能力提供</a:t>
            </a:r>
          </a:p>
        </p:txBody>
      </p:sp>
      <p:cxnSp>
        <p:nvCxnSpPr>
          <p:cNvPr id="28" name="Straight Connector 20"/>
          <p:cNvCxnSpPr/>
          <p:nvPr/>
        </p:nvCxnSpPr>
        <p:spPr>
          <a:xfrm flipV="1">
            <a:off x="5895985" y="2922604"/>
            <a:ext cx="0" cy="704145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/>
          <p:cNvCxnSpPr/>
          <p:nvPr/>
        </p:nvCxnSpPr>
        <p:spPr>
          <a:xfrm flipV="1">
            <a:off x="7558979" y="2441949"/>
            <a:ext cx="0" cy="704145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0"/>
          <p:cNvCxnSpPr/>
          <p:nvPr/>
        </p:nvCxnSpPr>
        <p:spPr>
          <a:xfrm flipV="1">
            <a:off x="9756677" y="2046831"/>
            <a:ext cx="0" cy="704145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0"/>
          <p:cNvCxnSpPr/>
          <p:nvPr/>
        </p:nvCxnSpPr>
        <p:spPr>
          <a:xfrm flipV="1">
            <a:off x="1879345" y="3736364"/>
            <a:ext cx="0" cy="86518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80" y="3467360"/>
            <a:ext cx="643176" cy="6431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542" y="3026837"/>
            <a:ext cx="598813" cy="5988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24" y="3911268"/>
            <a:ext cx="707635" cy="70763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96" y="4359127"/>
            <a:ext cx="746523" cy="74652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82" y="4918644"/>
            <a:ext cx="574527" cy="5745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7CBC82E5-0CCF-4331-A285-1CF66FCEA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40" name="标题 1">
            <a:extLst>
              <a:ext uri="{FF2B5EF4-FFF2-40B4-BE49-F238E27FC236}">
                <a16:creationId xmlns="" xmlns:a16="http://schemas.microsoft.com/office/drawing/2014/main" id="{1D42602A-07FE-4F94-96E3-C542899C33E1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构建知识图谱</a:t>
            </a:r>
          </a:p>
        </p:txBody>
      </p:sp>
    </p:spTree>
    <p:extLst>
      <p:ext uri="{BB962C8B-B14F-4D97-AF65-F5344CB8AC3E}">
        <p14:creationId xmlns:p14="http://schemas.microsoft.com/office/powerpoint/2010/main" val="20994192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34B883BA-F425-40CD-8CB7-3FB122CF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71"/>
            <a:ext cx="12192000" cy="1299357"/>
          </a:xfrm>
          <a:prstGeom prst="rect">
            <a:avLst/>
          </a:prstGeom>
        </p:spPr>
      </p:pic>
      <p:sp>
        <p:nvSpPr>
          <p:cNvPr id="50" name="标题 1">
            <a:extLst>
              <a:ext uri="{FF2B5EF4-FFF2-40B4-BE49-F238E27FC236}">
                <a16:creationId xmlns="" xmlns:a16="http://schemas.microsoft.com/office/drawing/2014/main" id="{8D12A961-FCF9-4886-8C3F-DC295537F448}"/>
              </a:ext>
            </a:extLst>
          </p:cNvPr>
          <p:cNvSpPr txBox="1">
            <a:spLocks/>
          </p:cNvSpPr>
          <p:nvPr/>
        </p:nvSpPr>
        <p:spPr>
          <a:xfrm>
            <a:off x="461526" y="443802"/>
            <a:ext cx="10515600" cy="60114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平台特点</a:t>
            </a:r>
          </a:p>
        </p:txBody>
      </p:sp>
      <p:grpSp>
        <p:nvGrpSpPr>
          <p:cNvPr id="46" name="204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3AD847D0-976F-44A4-B71A-519B215FD8B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445184"/>
            <a:ext cx="10858500" cy="4688920"/>
            <a:chOff x="660400" y="1445184"/>
            <a:chExt cx="10858500" cy="4688920"/>
          </a:xfrm>
        </p:grpSpPr>
        <p:grpSp>
          <p:nvGrpSpPr>
            <p:cNvPr id="47" name="íSļiḍè">
              <a:extLst>
                <a:ext uri="{FF2B5EF4-FFF2-40B4-BE49-F238E27FC236}">
                  <a16:creationId xmlns="" xmlns:a16="http://schemas.microsoft.com/office/drawing/2014/main" id="{7B68746E-ACC4-4278-80A8-667FE9A5478C}"/>
                </a:ext>
              </a:extLst>
            </p:cNvPr>
            <p:cNvGrpSpPr/>
            <p:nvPr/>
          </p:nvGrpSpPr>
          <p:grpSpPr>
            <a:xfrm>
              <a:off x="5183961" y="1445184"/>
              <a:ext cx="1824086" cy="4688920"/>
              <a:chOff x="5234766" y="1739038"/>
              <a:chExt cx="1709770" cy="4395065"/>
            </a:xfrm>
          </p:grpSpPr>
          <p:sp>
            <p:nvSpPr>
              <p:cNvPr id="79" name="iŝ1îḋé">
                <a:extLst>
                  <a:ext uri="{FF2B5EF4-FFF2-40B4-BE49-F238E27FC236}">
                    <a16:creationId xmlns="" xmlns:a16="http://schemas.microsoft.com/office/drawing/2014/main" id="{00801409-2E8A-406E-B39D-F75102E9E083}"/>
                  </a:ext>
                </a:extLst>
              </p:cNvPr>
              <p:cNvSpPr/>
              <p:nvPr/>
            </p:nvSpPr>
            <p:spPr>
              <a:xfrm rot="10800000" flipV="1">
                <a:off x="5318123" y="4600248"/>
                <a:ext cx="1543056" cy="1533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"/>
                    </a:moveTo>
                    <a:lnTo>
                      <a:pt x="21600" y="17565"/>
                    </a:lnTo>
                    <a:cubicBezTo>
                      <a:pt x="21600" y="18143"/>
                      <a:pt x="21600" y="18579"/>
                      <a:pt x="21575" y="18949"/>
                    </a:cubicBezTo>
                    <a:cubicBezTo>
                      <a:pt x="21551" y="19318"/>
                      <a:pt x="21502" y="19621"/>
                      <a:pt x="21403" y="19933"/>
                    </a:cubicBezTo>
                    <a:cubicBezTo>
                      <a:pt x="21280" y="20274"/>
                      <a:pt x="21084" y="20580"/>
                      <a:pt x="20835" y="20830"/>
                    </a:cubicBezTo>
                    <a:cubicBezTo>
                      <a:pt x="20586" y="21081"/>
                      <a:pt x="20282" y="21278"/>
                      <a:pt x="19943" y="21402"/>
                    </a:cubicBezTo>
                    <a:cubicBezTo>
                      <a:pt x="19633" y="21501"/>
                      <a:pt x="19332" y="21551"/>
                      <a:pt x="18962" y="21575"/>
                    </a:cubicBezTo>
                    <a:cubicBezTo>
                      <a:pt x="18593" y="21600"/>
                      <a:pt x="18155" y="21600"/>
                      <a:pt x="17571" y="21600"/>
                    </a:cubicBezTo>
                    <a:lnTo>
                      <a:pt x="4011" y="21600"/>
                    </a:lnTo>
                    <a:cubicBezTo>
                      <a:pt x="3436" y="21600"/>
                      <a:pt x="3003" y="21600"/>
                      <a:pt x="2636" y="21575"/>
                    </a:cubicBezTo>
                    <a:cubicBezTo>
                      <a:pt x="2268" y="21551"/>
                      <a:pt x="1967" y="21501"/>
                      <a:pt x="1657" y="21402"/>
                    </a:cubicBezTo>
                    <a:cubicBezTo>
                      <a:pt x="1318" y="21278"/>
                      <a:pt x="1014" y="21081"/>
                      <a:pt x="765" y="20830"/>
                    </a:cubicBezTo>
                    <a:cubicBezTo>
                      <a:pt x="516" y="20580"/>
                      <a:pt x="320" y="20274"/>
                      <a:pt x="197" y="19933"/>
                    </a:cubicBezTo>
                    <a:cubicBezTo>
                      <a:pt x="98" y="19621"/>
                      <a:pt x="49" y="19318"/>
                      <a:pt x="25" y="18946"/>
                    </a:cubicBezTo>
                    <a:cubicBezTo>
                      <a:pt x="0" y="18575"/>
                      <a:pt x="0" y="18134"/>
                      <a:pt x="0" y="17547"/>
                    </a:cubicBezTo>
                    <a:lnTo>
                      <a:pt x="0" y="0"/>
                    </a:lnTo>
                    <a:lnTo>
                      <a:pt x="21600" y="18"/>
                    </a:lnTo>
                    <a:close/>
                  </a:path>
                </a:pathLst>
              </a:custGeom>
              <a:gradFill>
                <a:gsLst>
                  <a:gs pos="64000">
                    <a:srgbClr val="66B5C9"/>
                  </a:gs>
                  <a:gs pos="100000">
                    <a:srgbClr val="022D9A"/>
                  </a:gs>
                </a:gsLst>
                <a:lin ang="81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íSlídè">
                <a:extLst>
                  <a:ext uri="{FF2B5EF4-FFF2-40B4-BE49-F238E27FC236}">
                    <a16:creationId xmlns="" xmlns:a16="http://schemas.microsoft.com/office/drawing/2014/main" id="{EEC8843D-2FE2-439E-9C50-CB9546EF9200}"/>
                  </a:ext>
                </a:extLst>
              </p:cNvPr>
              <p:cNvSpPr/>
              <p:nvPr/>
            </p:nvSpPr>
            <p:spPr>
              <a:xfrm flipV="1">
                <a:off x="5234766" y="1739038"/>
                <a:ext cx="1709770" cy="3407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"/>
                    </a:moveTo>
                    <a:lnTo>
                      <a:pt x="21600" y="19928"/>
                    </a:lnTo>
                    <a:cubicBezTo>
                      <a:pt x="21600" y="20167"/>
                      <a:pt x="21600" y="20348"/>
                      <a:pt x="21578" y="20501"/>
                    </a:cubicBezTo>
                    <a:cubicBezTo>
                      <a:pt x="21556" y="20654"/>
                      <a:pt x="21511" y="20780"/>
                      <a:pt x="21423" y="20909"/>
                    </a:cubicBezTo>
                    <a:cubicBezTo>
                      <a:pt x="21311" y="21051"/>
                      <a:pt x="21135" y="21177"/>
                      <a:pt x="20910" y="21281"/>
                    </a:cubicBezTo>
                    <a:cubicBezTo>
                      <a:pt x="20685" y="21385"/>
                      <a:pt x="20411" y="21467"/>
                      <a:pt x="20104" y="21518"/>
                    </a:cubicBezTo>
                    <a:cubicBezTo>
                      <a:pt x="19825" y="21559"/>
                      <a:pt x="19553" y="21580"/>
                      <a:pt x="19219" y="21590"/>
                    </a:cubicBezTo>
                    <a:cubicBezTo>
                      <a:pt x="18886" y="21600"/>
                      <a:pt x="18491" y="21600"/>
                      <a:pt x="17964" y="21600"/>
                    </a:cubicBezTo>
                    <a:lnTo>
                      <a:pt x="3620" y="21600"/>
                    </a:lnTo>
                    <a:cubicBezTo>
                      <a:pt x="3101" y="21600"/>
                      <a:pt x="2710" y="21600"/>
                      <a:pt x="2379" y="21590"/>
                    </a:cubicBezTo>
                    <a:cubicBezTo>
                      <a:pt x="2047" y="21580"/>
                      <a:pt x="1775" y="21559"/>
                      <a:pt x="1496" y="21518"/>
                    </a:cubicBezTo>
                    <a:cubicBezTo>
                      <a:pt x="1189" y="21467"/>
                      <a:pt x="915" y="21385"/>
                      <a:pt x="690" y="21281"/>
                    </a:cubicBezTo>
                    <a:cubicBezTo>
                      <a:pt x="465" y="21177"/>
                      <a:pt x="289" y="21051"/>
                      <a:pt x="177" y="20909"/>
                    </a:cubicBezTo>
                    <a:cubicBezTo>
                      <a:pt x="89" y="20780"/>
                      <a:pt x="44" y="20654"/>
                      <a:pt x="22" y="20500"/>
                    </a:cubicBezTo>
                    <a:cubicBezTo>
                      <a:pt x="0" y="20346"/>
                      <a:pt x="0" y="20164"/>
                      <a:pt x="0" y="19920"/>
                    </a:cubicBezTo>
                    <a:lnTo>
                      <a:pt x="0" y="0"/>
                    </a:lnTo>
                    <a:lnTo>
                      <a:pt x="4693" y="19"/>
                    </a:lnTo>
                    <a:cubicBezTo>
                      <a:pt x="4782" y="1546"/>
                      <a:pt x="7481" y="2765"/>
                      <a:pt x="10788" y="2771"/>
                    </a:cubicBezTo>
                    <a:cubicBezTo>
                      <a:pt x="14128" y="2777"/>
                      <a:pt x="16864" y="1548"/>
                      <a:pt x="16944" y="6"/>
                    </a:cubicBezTo>
                    <a:lnTo>
                      <a:pt x="21600" y="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" name="îSḻiḓé">
                <a:extLst>
                  <a:ext uri="{FF2B5EF4-FFF2-40B4-BE49-F238E27FC236}">
                    <a16:creationId xmlns="" xmlns:a16="http://schemas.microsoft.com/office/drawing/2014/main" id="{B3DC2734-E3B7-4189-9E56-23116CD74186}"/>
                  </a:ext>
                </a:extLst>
              </p:cNvPr>
              <p:cNvSpPr/>
              <p:nvPr/>
            </p:nvSpPr>
            <p:spPr bwMode="auto">
              <a:xfrm>
                <a:off x="5714051" y="4770721"/>
                <a:ext cx="751201" cy="75120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  <a:extLst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82" name="îšľîḋe">
                <a:extLst>
                  <a:ext uri="{FF2B5EF4-FFF2-40B4-BE49-F238E27FC236}">
                    <a16:creationId xmlns="" xmlns:a16="http://schemas.microsoft.com/office/drawing/2014/main" id="{C5D7E979-7780-4E2E-A407-3335898E8AF9}"/>
                  </a:ext>
                </a:extLst>
              </p:cNvPr>
              <p:cNvSpPr/>
              <p:nvPr/>
            </p:nvSpPr>
            <p:spPr bwMode="auto">
              <a:xfrm>
                <a:off x="5945258" y="5007256"/>
                <a:ext cx="288806" cy="278132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î$ľiḋê">
                <a:extLst>
                  <a:ext uri="{FF2B5EF4-FFF2-40B4-BE49-F238E27FC236}">
                    <a16:creationId xmlns="" xmlns:a16="http://schemas.microsoft.com/office/drawing/2014/main" id="{38FC4DD3-7CBB-4DD6-9B52-6D5E8D102765}"/>
                  </a:ext>
                </a:extLst>
              </p:cNvPr>
              <p:cNvGrpSpPr/>
              <p:nvPr/>
            </p:nvGrpSpPr>
            <p:grpSpPr>
              <a:xfrm>
                <a:off x="5235507" y="2600710"/>
                <a:ext cx="1708289" cy="2756000"/>
                <a:chOff x="661141" y="3443357"/>
                <a:chExt cx="1708289" cy="2756000"/>
              </a:xfrm>
            </p:grpSpPr>
            <p:sp>
              <p:nvSpPr>
                <p:cNvPr id="84" name="iṡḷïḓè">
                  <a:extLst>
                    <a:ext uri="{FF2B5EF4-FFF2-40B4-BE49-F238E27FC236}">
                      <a16:creationId xmlns="" xmlns:a16="http://schemas.microsoft.com/office/drawing/2014/main" id="{A3F9A3D1-D081-4CA2-A282-DB0A96716AC9}"/>
                    </a:ext>
                  </a:extLst>
                </p:cNvPr>
                <p:cNvSpPr/>
                <p:nvPr/>
              </p:nvSpPr>
              <p:spPr bwMode="auto">
                <a:xfrm>
                  <a:off x="661141" y="3834114"/>
                  <a:ext cx="1708289" cy="23652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228600" indent="-2286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100" dirty="0"/>
                    <a:t>可视化界面操作</a:t>
                  </a:r>
                  <a:endParaRPr lang="en-US" altLang="zh-CN" sz="1100" dirty="0"/>
                </a:p>
                <a:p>
                  <a:pPr marL="228600" indent="-2286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100" dirty="0"/>
                    <a:t>分析流程简单明了</a:t>
                  </a:r>
                  <a:endParaRPr lang="en-US" altLang="zh-CN" sz="1100" dirty="0"/>
                </a:p>
                <a:p>
                  <a:pPr marL="228600" indent="-2286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100" dirty="0"/>
                    <a:t>碰撞结果可复用分析</a:t>
                  </a:r>
                  <a:endParaRPr lang="en-US" altLang="zh-CN" sz="1100" dirty="0"/>
                </a:p>
                <a:p>
                  <a:pPr marL="228600" indent="-228600">
                    <a:lnSpc>
                      <a:spcPct val="150000"/>
                    </a:lnSpc>
                    <a:buFont typeface="+mj-lt"/>
                    <a:buAutoNum type="arabicPeriod"/>
                  </a:pPr>
                  <a:endParaRPr lang="en-US" altLang="zh-CN" sz="1100" dirty="0"/>
                </a:p>
              </p:txBody>
            </p:sp>
            <p:sp>
              <p:nvSpPr>
                <p:cNvPr id="85" name="í$ḻíḍe">
                  <a:extLst>
                    <a:ext uri="{FF2B5EF4-FFF2-40B4-BE49-F238E27FC236}">
                      <a16:creationId xmlns="" xmlns:a16="http://schemas.microsoft.com/office/drawing/2014/main" id="{4EB1F1CD-D9BD-499D-B396-7E8FB77F8E98}"/>
                    </a:ext>
                  </a:extLst>
                </p:cNvPr>
                <p:cNvSpPr txBox="1"/>
                <p:nvPr/>
              </p:nvSpPr>
              <p:spPr bwMode="auto">
                <a:xfrm>
                  <a:off x="661141" y="3443357"/>
                  <a:ext cx="1708289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b="1" dirty="0"/>
                    <a:t>技战法碰撞</a:t>
                  </a:r>
                  <a:endParaRPr lang="en-US" altLang="zh-CN" b="1" dirty="0"/>
                </a:p>
              </p:txBody>
            </p:sp>
          </p:grpSp>
        </p:grpSp>
        <p:sp>
          <p:nvSpPr>
            <p:cNvPr id="48" name="isḻïḋê">
              <a:extLst>
                <a:ext uri="{FF2B5EF4-FFF2-40B4-BE49-F238E27FC236}">
                  <a16:creationId xmlns="" xmlns:a16="http://schemas.microsoft.com/office/drawing/2014/main" id="{01A67201-B62A-4CB6-85F2-6E532E4B2E29}"/>
                </a:ext>
              </a:extLst>
            </p:cNvPr>
            <p:cNvSpPr/>
            <p:nvPr/>
          </p:nvSpPr>
          <p:spPr>
            <a:xfrm rot="10800000" flipV="1">
              <a:off x="738221" y="4600248"/>
              <a:ext cx="1543056" cy="153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"/>
                  </a:moveTo>
                  <a:lnTo>
                    <a:pt x="21600" y="17565"/>
                  </a:lnTo>
                  <a:cubicBezTo>
                    <a:pt x="21600" y="18143"/>
                    <a:pt x="21600" y="18579"/>
                    <a:pt x="21575" y="18949"/>
                  </a:cubicBezTo>
                  <a:cubicBezTo>
                    <a:pt x="21551" y="19318"/>
                    <a:pt x="21502" y="19621"/>
                    <a:pt x="21403" y="19933"/>
                  </a:cubicBezTo>
                  <a:cubicBezTo>
                    <a:pt x="21280" y="20274"/>
                    <a:pt x="21084" y="20580"/>
                    <a:pt x="20835" y="20830"/>
                  </a:cubicBezTo>
                  <a:cubicBezTo>
                    <a:pt x="20586" y="21081"/>
                    <a:pt x="20282" y="21278"/>
                    <a:pt x="19943" y="21402"/>
                  </a:cubicBezTo>
                  <a:cubicBezTo>
                    <a:pt x="19633" y="21501"/>
                    <a:pt x="19332" y="21551"/>
                    <a:pt x="18962" y="21575"/>
                  </a:cubicBezTo>
                  <a:cubicBezTo>
                    <a:pt x="18593" y="21600"/>
                    <a:pt x="18155" y="21600"/>
                    <a:pt x="17571" y="21600"/>
                  </a:cubicBezTo>
                  <a:lnTo>
                    <a:pt x="4011" y="21600"/>
                  </a:lnTo>
                  <a:cubicBezTo>
                    <a:pt x="3436" y="21600"/>
                    <a:pt x="3003" y="21600"/>
                    <a:pt x="2636" y="21575"/>
                  </a:cubicBezTo>
                  <a:cubicBezTo>
                    <a:pt x="2268" y="21551"/>
                    <a:pt x="1967" y="21501"/>
                    <a:pt x="1657" y="21402"/>
                  </a:cubicBezTo>
                  <a:cubicBezTo>
                    <a:pt x="1318" y="21278"/>
                    <a:pt x="1014" y="21081"/>
                    <a:pt x="765" y="20830"/>
                  </a:cubicBezTo>
                  <a:cubicBezTo>
                    <a:pt x="516" y="20580"/>
                    <a:pt x="320" y="20274"/>
                    <a:pt x="197" y="19933"/>
                  </a:cubicBezTo>
                  <a:cubicBezTo>
                    <a:pt x="98" y="19621"/>
                    <a:pt x="49" y="19318"/>
                    <a:pt x="25" y="18946"/>
                  </a:cubicBezTo>
                  <a:cubicBezTo>
                    <a:pt x="0" y="18575"/>
                    <a:pt x="0" y="18134"/>
                    <a:pt x="0" y="17547"/>
                  </a:cubicBezTo>
                  <a:lnTo>
                    <a:pt x="0" y="0"/>
                  </a:lnTo>
                  <a:lnTo>
                    <a:pt x="21600" y="18"/>
                  </a:lnTo>
                  <a:close/>
                </a:path>
              </a:pathLst>
            </a:custGeom>
            <a:gradFill>
              <a:gsLst>
                <a:gs pos="41000">
                  <a:srgbClr val="1A6BA2"/>
                </a:gs>
                <a:gs pos="100000">
                  <a:srgbClr val="022D9A"/>
                </a:gs>
              </a:gsLst>
              <a:lin ang="81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ï$ľíḋê">
              <a:extLst>
                <a:ext uri="{FF2B5EF4-FFF2-40B4-BE49-F238E27FC236}">
                  <a16:creationId xmlns="" xmlns:a16="http://schemas.microsoft.com/office/drawing/2014/main" id="{AA661F96-436D-40B0-AA91-EB25EDCA1855}"/>
                </a:ext>
              </a:extLst>
            </p:cNvPr>
            <p:cNvSpPr/>
            <p:nvPr/>
          </p:nvSpPr>
          <p:spPr>
            <a:xfrm flipV="1">
              <a:off x="660400" y="1445185"/>
              <a:ext cx="1709770" cy="370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"/>
                  </a:moveTo>
                  <a:lnTo>
                    <a:pt x="21600" y="19928"/>
                  </a:lnTo>
                  <a:cubicBezTo>
                    <a:pt x="21600" y="20167"/>
                    <a:pt x="21600" y="20348"/>
                    <a:pt x="21578" y="20501"/>
                  </a:cubicBezTo>
                  <a:cubicBezTo>
                    <a:pt x="21556" y="20654"/>
                    <a:pt x="21511" y="20780"/>
                    <a:pt x="21423" y="20909"/>
                  </a:cubicBezTo>
                  <a:cubicBezTo>
                    <a:pt x="21311" y="21051"/>
                    <a:pt x="21135" y="21177"/>
                    <a:pt x="20910" y="21281"/>
                  </a:cubicBezTo>
                  <a:cubicBezTo>
                    <a:pt x="20685" y="21385"/>
                    <a:pt x="20411" y="21467"/>
                    <a:pt x="20104" y="21518"/>
                  </a:cubicBezTo>
                  <a:cubicBezTo>
                    <a:pt x="19825" y="21559"/>
                    <a:pt x="19553" y="21580"/>
                    <a:pt x="19219" y="21590"/>
                  </a:cubicBezTo>
                  <a:cubicBezTo>
                    <a:pt x="18886" y="21600"/>
                    <a:pt x="18491" y="21600"/>
                    <a:pt x="17964" y="21600"/>
                  </a:cubicBezTo>
                  <a:lnTo>
                    <a:pt x="3620" y="21600"/>
                  </a:lnTo>
                  <a:cubicBezTo>
                    <a:pt x="3101" y="21600"/>
                    <a:pt x="2710" y="21600"/>
                    <a:pt x="2379" y="21590"/>
                  </a:cubicBezTo>
                  <a:cubicBezTo>
                    <a:pt x="2047" y="21580"/>
                    <a:pt x="1775" y="21559"/>
                    <a:pt x="1496" y="21518"/>
                  </a:cubicBezTo>
                  <a:cubicBezTo>
                    <a:pt x="1189" y="21467"/>
                    <a:pt x="915" y="21385"/>
                    <a:pt x="690" y="21281"/>
                  </a:cubicBezTo>
                  <a:cubicBezTo>
                    <a:pt x="465" y="21177"/>
                    <a:pt x="289" y="21051"/>
                    <a:pt x="177" y="20909"/>
                  </a:cubicBezTo>
                  <a:cubicBezTo>
                    <a:pt x="89" y="20780"/>
                    <a:pt x="44" y="20654"/>
                    <a:pt x="22" y="20500"/>
                  </a:cubicBezTo>
                  <a:cubicBezTo>
                    <a:pt x="0" y="20346"/>
                    <a:pt x="0" y="20164"/>
                    <a:pt x="0" y="19920"/>
                  </a:cubicBezTo>
                  <a:lnTo>
                    <a:pt x="0" y="0"/>
                  </a:lnTo>
                  <a:lnTo>
                    <a:pt x="4693" y="19"/>
                  </a:lnTo>
                  <a:cubicBezTo>
                    <a:pt x="4782" y="1546"/>
                    <a:pt x="7481" y="2765"/>
                    <a:pt x="10788" y="2771"/>
                  </a:cubicBezTo>
                  <a:cubicBezTo>
                    <a:pt x="14128" y="2777"/>
                    <a:pt x="16864" y="1548"/>
                    <a:pt x="16944" y="6"/>
                  </a:cubicBezTo>
                  <a:lnTo>
                    <a:pt x="21600" y="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2" name="íṩļidé">
              <a:extLst>
                <a:ext uri="{FF2B5EF4-FFF2-40B4-BE49-F238E27FC236}">
                  <a16:creationId xmlns="" xmlns:a16="http://schemas.microsoft.com/office/drawing/2014/main" id="{27723F03-0FE0-4A66-86CD-FF75A7C3DF21}"/>
                </a:ext>
              </a:extLst>
            </p:cNvPr>
            <p:cNvGrpSpPr/>
            <p:nvPr/>
          </p:nvGrpSpPr>
          <p:grpSpPr>
            <a:xfrm>
              <a:off x="1139685" y="4770721"/>
              <a:ext cx="751201" cy="751201"/>
              <a:chOff x="1139685" y="4770721"/>
              <a:chExt cx="751201" cy="751201"/>
            </a:xfrm>
          </p:grpSpPr>
          <p:sp>
            <p:nvSpPr>
              <p:cNvPr id="77" name="íṣlîďè">
                <a:extLst>
                  <a:ext uri="{FF2B5EF4-FFF2-40B4-BE49-F238E27FC236}">
                    <a16:creationId xmlns="" xmlns:a16="http://schemas.microsoft.com/office/drawing/2014/main" id="{773FD929-6154-4E51-9A04-1F7D4F5ADE72}"/>
                  </a:ext>
                </a:extLst>
              </p:cNvPr>
              <p:cNvSpPr/>
              <p:nvPr/>
            </p:nvSpPr>
            <p:spPr bwMode="auto">
              <a:xfrm>
                <a:off x="1139685" y="4770721"/>
                <a:ext cx="751201" cy="75120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  <a:extLst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78" name="îṡľïḍê">
                <a:extLst>
                  <a:ext uri="{FF2B5EF4-FFF2-40B4-BE49-F238E27FC236}">
                    <a16:creationId xmlns="" xmlns:a16="http://schemas.microsoft.com/office/drawing/2014/main" id="{F1D9084C-66A4-49D8-AA05-8BE183734B54}"/>
                  </a:ext>
                </a:extLst>
              </p:cNvPr>
              <p:cNvSpPr/>
              <p:nvPr/>
            </p:nvSpPr>
            <p:spPr bwMode="auto">
              <a:xfrm>
                <a:off x="1370892" y="5007256"/>
                <a:ext cx="288806" cy="278132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3" name="îṣ1íḋê">
              <a:extLst>
                <a:ext uri="{FF2B5EF4-FFF2-40B4-BE49-F238E27FC236}">
                  <a16:creationId xmlns="" xmlns:a16="http://schemas.microsoft.com/office/drawing/2014/main" id="{73A39CCB-9ADA-4A0F-8EE2-83A9502593E4}"/>
                </a:ext>
              </a:extLst>
            </p:cNvPr>
            <p:cNvGrpSpPr/>
            <p:nvPr/>
          </p:nvGrpSpPr>
          <p:grpSpPr>
            <a:xfrm>
              <a:off x="661141" y="2371657"/>
              <a:ext cx="1708289" cy="2778123"/>
              <a:chOff x="661141" y="3214304"/>
              <a:chExt cx="1708289" cy="2778123"/>
            </a:xfrm>
          </p:grpSpPr>
          <p:sp>
            <p:nvSpPr>
              <p:cNvPr id="75" name="ïṡlïḓê">
                <a:extLst>
                  <a:ext uri="{FF2B5EF4-FFF2-40B4-BE49-F238E27FC236}">
                    <a16:creationId xmlns="" xmlns:a16="http://schemas.microsoft.com/office/drawing/2014/main" id="{A5D70B1D-8CC6-4DD6-BB8E-913ED771C528}"/>
                  </a:ext>
                </a:extLst>
              </p:cNvPr>
              <p:cNvSpPr/>
              <p:nvPr/>
            </p:nvSpPr>
            <p:spPr bwMode="auto">
              <a:xfrm>
                <a:off x="661141" y="3627184"/>
                <a:ext cx="1708289" cy="236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支持复杂条件搜索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多对象多层次分析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支持多种算法配置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灵活配置用户操作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1100" dirty="0"/>
              </a:p>
            </p:txBody>
          </p:sp>
          <p:sp>
            <p:nvSpPr>
              <p:cNvPr id="76" name="íśļïďé">
                <a:extLst>
                  <a:ext uri="{FF2B5EF4-FFF2-40B4-BE49-F238E27FC236}">
                    <a16:creationId xmlns="" xmlns:a16="http://schemas.microsoft.com/office/drawing/2014/main" id="{8C2B194F-155E-42CC-86BE-92113109BFF6}"/>
                  </a:ext>
                </a:extLst>
              </p:cNvPr>
              <p:cNvSpPr txBox="1"/>
              <p:nvPr/>
            </p:nvSpPr>
            <p:spPr bwMode="auto">
              <a:xfrm>
                <a:off x="661141" y="3214304"/>
                <a:ext cx="170828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深度知识挖掘</a:t>
                </a:r>
                <a:endParaRPr lang="en-US" altLang="zh-CN" sz="1800" b="1" dirty="0"/>
              </a:p>
            </p:txBody>
          </p:sp>
        </p:grpSp>
        <p:sp>
          <p:nvSpPr>
            <p:cNvPr id="54" name="ïṣļíḓê">
              <a:extLst>
                <a:ext uri="{FF2B5EF4-FFF2-40B4-BE49-F238E27FC236}">
                  <a16:creationId xmlns="" xmlns:a16="http://schemas.microsoft.com/office/drawing/2014/main" id="{7FB24542-6D75-468E-A977-41E9346AD278}"/>
                </a:ext>
              </a:extLst>
            </p:cNvPr>
            <p:cNvSpPr/>
            <p:nvPr/>
          </p:nvSpPr>
          <p:spPr>
            <a:xfrm rot="10800000" flipV="1">
              <a:off x="3030940" y="4600248"/>
              <a:ext cx="1543056" cy="153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"/>
                  </a:moveTo>
                  <a:lnTo>
                    <a:pt x="21600" y="17565"/>
                  </a:lnTo>
                  <a:cubicBezTo>
                    <a:pt x="21600" y="18143"/>
                    <a:pt x="21600" y="18579"/>
                    <a:pt x="21575" y="18949"/>
                  </a:cubicBezTo>
                  <a:cubicBezTo>
                    <a:pt x="21551" y="19318"/>
                    <a:pt x="21502" y="19621"/>
                    <a:pt x="21403" y="19933"/>
                  </a:cubicBezTo>
                  <a:cubicBezTo>
                    <a:pt x="21280" y="20274"/>
                    <a:pt x="21084" y="20580"/>
                    <a:pt x="20835" y="20830"/>
                  </a:cubicBezTo>
                  <a:cubicBezTo>
                    <a:pt x="20586" y="21081"/>
                    <a:pt x="20282" y="21278"/>
                    <a:pt x="19943" y="21402"/>
                  </a:cubicBezTo>
                  <a:cubicBezTo>
                    <a:pt x="19633" y="21501"/>
                    <a:pt x="19332" y="21551"/>
                    <a:pt x="18962" y="21575"/>
                  </a:cubicBezTo>
                  <a:cubicBezTo>
                    <a:pt x="18593" y="21600"/>
                    <a:pt x="18155" y="21600"/>
                    <a:pt x="17571" y="21600"/>
                  </a:cubicBezTo>
                  <a:lnTo>
                    <a:pt x="4011" y="21600"/>
                  </a:lnTo>
                  <a:cubicBezTo>
                    <a:pt x="3436" y="21600"/>
                    <a:pt x="3003" y="21600"/>
                    <a:pt x="2636" y="21575"/>
                  </a:cubicBezTo>
                  <a:cubicBezTo>
                    <a:pt x="2268" y="21551"/>
                    <a:pt x="1967" y="21501"/>
                    <a:pt x="1657" y="21402"/>
                  </a:cubicBezTo>
                  <a:cubicBezTo>
                    <a:pt x="1318" y="21278"/>
                    <a:pt x="1014" y="21081"/>
                    <a:pt x="765" y="20830"/>
                  </a:cubicBezTo>
                  <a:cubicBezTo>
                    <a:pt x="516" y="20580"/>
                    <a:pt x="320" y="20274"/>
                    <a:pt x="197" y="19933"/>
                  </a:cubicBezTo>
                  <a:cubicBezTo>
                    <a:pt x="98" y="19621"/>
                    <a:pt x="49" y="19318"/>
                    <a:pt x="25" y="18946"/>
                  </a:cubicBezTo>
                  <a:cubicBezTo>
                    <a:pt x="0" y="18575"/>
                    <a:pt x="0" y="18134"/>
                    <a:pt x="0" y="17547"/>
                  </a:cubicBezTo>
                  <a:lnTo>
                    <a:pt x="0" y="0"/>
                  </a:lnTo>
                  <a:lnTo>
                    <a:pt x="21600" y="18"/>
                  </a:lnTo>
                  <a:close/>
                </a:path>
              </a:pathLst>
            </a:custGeom>
            <a:gradFill>
              <a:gsLst>
                <a:gs pos="64000">
                  <a:srgbClr val="00B0F0"/>
                </a:gs>
                <a:gs pos="100000">
                  <a:srgbClr val="022D9A"/>
                </a:gs>
              </a:gsLst>
              <a:lin ang="81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55" name="ïṧ1ïḑe">
              <a:extLst>
                <a:ext uri="{FF2B5EF4-FFF2-40B4-BE49-F238E27FC236}">
                  <a16:creationId xmlns="" xmlns:a16="http://schemas.microsoft.com/office/drawing/2014/main" id="{E6D85B48-5A23-446F-9820-5C9DF18D16E1}"/>
                </a:ext>
              </a:extLst>
            </p:cNvPr>
            <p:cNvSpPr/>
            <p:nvPr/>
          </p:nvSpPr>
          <p:spPr>
            <a:xfrm flipV="1">
              <a:off x="2947583" y="1445185"/>
              <a:ext cx="1709770" cy="370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"/>
                  </a:moveTo>
                  <a:lnTo>
                    <a:pt x="21600" y="19928"/>
                  </a:lnTo>
                  <a:cubicBezTo>
                    <a:pt x="21600" y="20167"/>
                    <a:pt x="21600" y="20348"/>
                    <a:pt x="21578" y="20501"/>
                  </a:cubicBezTo>
                  <a:cubicBezTo>
                    <a:pt x="21556" y="20654"/>
                    <a:pt x="21511" y="20780"/>
                    <a:pt x="21423" y="20909"/>
                  </a:cubicBezTo>
                  <a:cubicBezTo>
                    <a:pt x="21311" y="21051"/>
                    <a:pt x="21135" y="21177"/>
                    <a:pt x="20910" y="21281"/>
                  </a:cubicBezTo>
                  <a:cubicBezTo>
                    <a:pt x="20685" y="21385"/>
                    <a:pt x="20411" y="21467"/>
                    <a:pt x="20104" y="21518"/>
                  </a:cubicBezTo>
                  <a:cubicBezTo>
                    <a:pt x="19825" y="21559"/>
                    <a:pt x="19553" y="21580"/>
                    <a:pt x="19219" y="21590"/>
                  </a:cubicBezTo>
                  <a:cubicBezTo>
                    <a:pt x="18886" y="21600"/>
                    <a:pt x="18491" y="21600"/>
                    <a:pt x="17964" y="21600"/>
                  </a:cubicBezTo>
                  <a:lnTo>
                    <a:pt x="3620" y="21600"/>
                  </a:lnTo>
                  <a:cubicBezTo>
                    <a:pt x="3101" y="21600"/>
                    <a:pt x="2710" y="21600"/>
                    <a:pt x="2379" y="21590"/>
                  </a:cubicBezTo>
                  <a:cubicBezTo>
                    <a:pt x="2047" y="21580"/>
                    <a:pt x="1775" y="21559"/>
                    <a:pt x="1496" y="21518"/>
                  </a:cubicBezTo>
                  <a:cubicBezTo>
                    <a:pt x="1189" y="21467"/>
                    <a:pt x="915" y="21385"/>
                    <a:pt x="690" y="21281"/>
                  </a:cubicBezTo>
                  <a:cubicBezTo>
                    <a:pt x="465" y="21177"/>
                    <a:pt x="289" y="21051"/>
                    <a:pt x="177" y="20909"/>
                  </a:cubicBezTo>
                  <a:cubicBezTo>
                    <a:pt x="89" y="20780"/>
                    <a:pt x="44" y="20654"/>
                    <a:pt x="22" y="20500"/>
                  </a:cubicBezTo>
                  <a:cubicBezTo>
                    <a:pt x="0" y="20346"/>
                    <a:pt x="0" y="20164"/>
                    <a:pt x="0" y="19920"/>
                  </a:cubicBezTo>
                  <a:lnTo>
                    <a:pt x="0" y="0"/>
                  </a:lnTo>
                  <a:lnTo>
                    <a:pt x="4693" y="19"/>
                  </a:lnTo>
                  <a:cubicBezTo>
                    <a:pt x="4782" y="1546"/>
                    <a:pt x="7481" y="2765"/>
                    <a:pt x="10788" y="2771"/>
                  </a:cubicBezTo>
                  <a:cubicBezTo>
                    <a:pt x="14128" y="2777"/>
                    <a:pt x="16864" y="1548"/>
                    <a:pt x="16944" y="6"/>
                  </a:cubicBezTo>
                  <a:lnTo>
                    <a:pt x="21600" y="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išlîḑe">
              <a:extLst>
                <a:ext uri="{FF2B5EF4-FFF2-40B4-BE49-F238E27FC236}">
                  <a16:creationId xmlns="" xmlns:a16="http://schemas.microsoft.com/office/drawing/2014/main" id="{DC76C763-DC81-4535-8219-56DFCFC48301}"/>
                </a:ext>
              </a:extLst>
            </p:cNvPr>
            <p:cNvSpPr/>
            <p:nvPr/>
          </p:nvSpPr>
          <p:spPr bwMode="auto">
            <a:xfrm>
              <a:off x="3426868" y="4770721"/>
              <a:ext cx="751201" cy="7512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  <a:extLst/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57" name="îṡļïḋê">
              <a:extLst>
                <a:ext uri="{FF2B5EF4-FFF2-40B4-BE49-F238E27FC236}">
                  <a16:creationId xmlns="" xmlns:a16="http://schemas.microsoft.com/office/drawing/2014/main" id="{1EC71C64-BE5E-4B39-8BF9-7B8B2DF978F5}"/>
                </a:ext>
              </a:extLst>
            </p:cNvPr>
            <p:cNvSpPr/>
            <p:nvPr/>
          </p:nvSpPr>
          <p:spPr bwMode="auto">
            <a:xfrm>
              <a:off x="3658075" y="5007256"/>
              <a:ext cx="288806" cy="278132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endParaRPr lang="zh-CN" altLang="en-US"/>
            </a:p>
          </p:txBody>
        </p:sp>
        <p:grpSp>
          <p:nvGrpSpPr>
            <p:cNvPr id="58" name="iṣļîḍe">
              <a:extLst>
                <a:ext uri="{FF2B5EF4-FFF2-40B4-BE49-F238E27FC236}">
                  <a16:creationId xmlns="" xmlns:a16="http://schemas.microsoft.com/office/drawing/2014/main" id="{8B8E0248-9790-443D-BE66-BFA515CC8D4D}"/>
                </a:ext>
              </a:extLst>
            </p:cNvPr>
            <p:cNvGrpSpPr/>
            <p:nvPr/>
          </p:nvGrpSpPr>
          <p:grpSpPr>
            <a:xfrm>
              <a:off x="2948324" y="2371657"/>
              <a:ext cx="1813239" cy="2778123"/>
              <a:chOff x="661141" y="3214304"/>
              <a:chExt cx="1813239" cy="2778123"/>
            </a:xfrm>
          </p:grpSpPr>
          <p:sp>
            <p:nvSpPr>
              <p:cNvPr id="73" name="îşľíḓê">
                <a:extLst>
                  <a:ext uri="{FF2B5EF4-FFF2-40B4-BE49-F238E27FC236}">
                    <a16:creationId xmlns="" xmlns:a16="http://schemas.microsoft.com/office/drawing/2014/main" id="{D00EACE9-0A20-4B2B-A390-045733AF9CC3}"/>
                  </a:ext>
                </a:extLst>
              </p:cNvPr>
              <p:cNvSpPr/>
              <p:nvPr/>
            </p:nvSpPr>
            <p:spPr bwMode="auto">
              <a:xfrm>
                <a:off x="661141" y="3627184"/>
                <a:ext cx="1813239" cy="236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关系轨迹分析无缝衔接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特征事件轨迹轻松预览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行为事件时序分析</a:t>
                </a:r>
                <a:endParaRPr lang="en-US" altLang="zh-CN" sz="1100" dirty="0"/>
              </a:p>
            </p:txBody>
          </p:sp>
          <p:sp>
            <p:nvSpPr>
              <p:cNvPr id="74" name="íśļîḓè">
                <a:extLst>
                  <a:ext uri="{FF2B5EF4-FFF2-40B4-BE49-F238E27FC236}">
                    <a16:creationId xmlns="" xmlns:a16="http://schemas.microsoft.com/office/drawing/2014/main" id="{0250D7EF-D8C2-442D-B7C1-A5D982AD90AC}"/>
                  </a:ext>
                </a:extLst>
              </p:cNvPr>
              <p:cNvSpPr txBox="1"/>
              <p:nvPr/>
            </p:nvSpPr>
            <p:spPr bwMode="auto">
              <a:xfrm>
                <a:off x="661141" y="3214304"/>
                <a:ext cx="170828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时空综合分析</a:t>
                </a:r>
                <a:endParaRPr lang="en-US" altLang="zh-CN" sz="1800" b="1" dirty="0"/>
              </a:p>
            </p:txBody>
          </p:sp>
        </p:grpSp>
        <p:sp>
          <p:nvSpPr>
            <p:cNvPr id="59" name="ïśļídé">
              <a:extLst>
                <a:ext uri="{FF2B5EF4-FFF2-40B4-BE49-F238E27FC236}">
                  <a16:creationId xmlns="" xmlns:a16="http://schemas.microsoft.com/office/drawing/2014/main" id="{CFCE553E-6A57-4DA5-93CA-014D958893A5}"/>
                </a:ext>
              </a:extLst>
            </p:cNvPr>
            <p:cNvSpPr/>
            <p:nvPr/>
          </p:nvSpPr>
          <p:spPr>
            <a:xfrm rot="10800000" flipV="1">
              <a:off x="7605306" y="4600248"/>
              <a:ext cx="1543056" cy="153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"/>
                  </a:moveTo>
                  <a:lnTo>
                    <a:pt x="21600" y="17565"/>
                  </a:lnTo>
                  <a:cubicBezTo>
                    <a:pt x="21600" y="18143"/>
                    <a:pt x="21600" y="18579"/>
                    <a:pt x="21575" y="18949"/>
                  </a:cubicBezTo>
                  <a:cubicBezTo>
                    <a:pt x="21551" y="19318"/>
                    <a:pt x="21502" y="19621"/>
                    <a:pt x="21403" y="19933"/>
                  </a:cubicBezTo>
                  <a:cubicBezTo>
                    <a:pt x="21280" y="20274"/>
                    <a:pt x="21084" y="20580"/>
                    <a:pt x="20835" y="20830"/>
                  </a:cubicBezTo>
                  <a:cubicBezTo>
                    <a:pt x="20586" y="21081"/>
                    <a:pt x="20282" y="21278"/>
                    <a:pt x="19943" y="21402"/>
                  </a:cubicBezTo>
                  <a:cubicBezTo>
                    <a:pt x="19633" y="21501"/>
                    <a:pt x="19332" y="21551"/>
                    <a:pt x="18962" y="21575"/>
                  </a:cubicBezTo>
                  <a:cubicBezTo>
                    <a:pt x="18593" y="21600"/>
                    <a:pt x="18155" y="21600"/>
                    <a:pt x="17571" y="21600"/>
                  </a:cubicBezTo>
                  <a:lnTo>
                    <a:pt x="4011" y="21600"/>
                  </a:lnTo>
                  <a:cubicBezTo>
                    <a:pt x="3436" y="21600"/>
                    <a:pt x="3003" y="21600"/>
                    <a:pt x="2636" y="21575"/>
                  </a:cubicBezTo>
                  <a:cubicBezTo>
                    <a:pt x="2268" y="21551"/>
                    <a:pt x="1967" y="21501"/>
                    <a:pt x="1657" y="21402"/>
                  </a:cubicBezTo>
                  <a:cubicBezTo>
                    <a:pt x="1318" y="21278"/>
                    <a:pt x="1014" y="21081"/>
                    <a:pt x="765" y="20830"/>
                  </a:cubicBezTo>
                  <a:cubicBezTo>
                    <a:pt x="516" y="20580"/>
                    <a:pt x="320" y="20274"/>
                    <a:pt x="197" y="19933"/>
                  </a:cubicBezTo>
                  <a:cubicBezTo>
                    <a:pt x="98" y="19621"/>
                    <a:pt x="49" y="19318"/>
                    <a:pt x="25" y="18946"/>
                  </a:cubicBezTo>
                  <a:cubicBezTo>
                    <a:pt x="0" y="18575"/>
                    <a:pt x="0" y="18134"/>
                    <a:pt x="0" y="17547"/>
                  </a:cubicBezTo>
                  <a:lnTo>
                    <a:pt x="0" y="0"/>
                  </a:lnTo>
                  <a:lnTo>
                    <a:pt x="21600" y="18"/>
                  </a:lnTo>
                  <a:close/>
                </a:path>
              </a:pathLst>
            </a:custGeom>
            <a:gradFill>
              <a:gsLst>
                <a:gs pos="64000">
                  <a:srgbClr val="C00000"/>
                </a:gs>
                <a:gs pos="100000">
                  <a:srgbClr val="022D9A"/>
                </a:gs>
              </a:gsLst>
              <a:lin ang="81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60" name="ïṧḷiḓê">
              <a:extLst>
                <a:ext uri="{FF2B5EF4-FFF2-40B4-BE49-F238E27FC236}">
                  <a16:creationId xmlns="" xmlns:a16="http://schemas.microsoft.com/office/drawing/2014/main" id="{495AECBC-2CC5-4AB1-9559-F85CB26BED5D}"/>
                </a:ext>
              </a:extLst>
            </p:cNvPr>
            <p:cNvSpPr/>
            <p:nvPr/>
          </p:nvSpPr>
          <p:spPr>
            <a:xfrm flipV="1">
              <a:off x="7521949" y="1445185"/>
              <a:ext cx="1709770" cy="370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"/>
                  </a:moveTo>
                  <a:lnTo>
                    <a:pt x="21600" y="19928"/>
                  </a:lnTo>
                  <a:cubicBezTo>
                    <a:pt x="21600" y="20167"/>
                    <a:pt x="21600" y="20348"/>
                    <a:pt x="21578" y="20501"/>
                  </a:cubicBezTo>
                  <a:cubicBezTo>
                    <a:pt x="21556" y="20654"/>
                    <a:pt x="21511" y="20780"/>
                    <a:pt x="21423" y="20909"/>
                  </a:cubicBezTo>
                  <a:cubicBezTo>
                    <a:pt x="21311" y="21051"/>
                    <a:pt x="21135" y="21177"/>
                    <a:pt x="20910" y="21281"/>
                  </a:cubicBezTo>
                  <a:cubicBezTo>
                    <a:pt x="20685" y="21385"/>
                    <a:pt x="20411" y="21467"/>
                    <a:pt x="20104" y="21518"/>
                  </a:cubicBezTo>
                  <a:cubicBezTo>
                    <a:pt x="19825" y="21559"/>
                    <a:pt x="19553" y="21580"/>
                    <a:pt x="19219" y="21590"/>
                  </a:cubicBezTo>
                  <a:cubicBezTo>
                    <a:pt x="18886" y="21600"/>
                    <a:pt x="18491" y="21600"/>
                    <a:pt x="17964" y="21600"/>
                  </a:cubicBezTo>
                  <a:lnTo>
                    <a:pt x="3620" y="21600"/>
                  </a:lnTo>
                  <a:cubicBezTo>
                    <a:pt x="3101" y="21600"/>
                    <a:pt x="2710" y="21600"/>
                    <a:pt x="2379" y="21590"/>
                  </a:cubicBezTo>
                  <a:cubicBezTo>
                    <a:pt x="2047" y="21580"/>
                    <a:pt x="1775" y="21559"/>
                    <a:pt x="1496" y="21518"/>
                  </a:cubicBezTo>
                  <a:cubicBezTo>
                    <a:pt x="1189" y="21467"/>
                    <a:pt x="915" y="21385"/>
                    <a:pt x="690" y="21281"/>
                  </a:cubicBezTo>
                  <a:cubicBezTo>
                    <a:pt x="465" y="21177"/>
                    <a:pt x="289" y="21051"/>
                    <a:pt x="177" y="20909"/>
                  </a:cubicBezTo>
                  <a:cubicBezTo>
                    <a:pt x="89" y="20780"/>
                    <a:pt x="44" y="20654"/>
                    <a:pt x="22" y="20500"/>
                  </a:cubicBezTo>
                  <a:cubicBezTo>
                    <a:pt x="0" y="20346"/>
                    <a:pt x="0" y="20164"/>
                    <a:pt x="0" y="19920"/>
                  </a:cubicBezTo>
                  <a:lnTo>
                    <a:pt x="0" y="0"/>
                  </a:lnTo>
                  <a:lnTo>
                    <a:pt x="4693" y="19"/>
                  </a:lnTo>
                  <a:cubicBezTo>
                    <a:pt x="4782" y="1546"/>
                    <a:pt x="7481" y="2765"/>
                    <a:pt x="10788" y="2771"/>
                  </a:cubicBezTo>
                  <a:cubicBezTo>
                    <a:pt x="14128" y="2777"/>
                    <a:pt x="16864" y="1548"/>
                    <a:pt x="16944" y="6"/>
                  </a:cubicBezTo>
                  <a:lnTo>
                    <a:pt x="21600" y="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îšḷîḍé">
              <a:extLst>
                <a:ext uri="{FF2B5EF4-FFF2-40B4-BE49-F238E27FC236}">
                  <a16:creationId xmlns="" xmlns:a16="http://schemas.microsoft.com/office/drawing/2014/main" id="{7D613B67-3918-4E11-B034-2B81BE38F04C}"/>
                </a:ext>
              </a:extLst>
            </p:cNvPr>
            <p:cNvSpPr/>
            <p:nvPr/>
          </p:nvSpPr>
          <p:spPr bwMode="auto">
            <a:xfrm>
              <a:off x="8001234" y="4770721"/>
              <a:ext cx="751201" cy="7512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  <a:extLst/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62" name="ïšľîḓê">
              <a:extLst>
                <a:ext uri="{FF2B5EF4-FFF2-40B4-BE49-F238E27FC236}">
                  <a16:creationId xmlns="" xmlns:a16="http://schemas.microsoft.com/office/drawing/2014/main" id="{D317C562-3707-4DE5-83EC-31C03C621416}"/>
                </a:ext>
              </a:extLst>
            </p:cNvPr>
            <p:cNvSpPr/>
            <p:nvPr/>
          </p:nvSpPr>
          <p:spPr bwMode="auto">
            <a:xfrm>
              <a:off x="8232441" y="5007256"/>
              <a:ext cx="288806" cy="278132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endParaRPr lang="zh-CN" altLang="en-US"/>
            </a:p>
          </p:txBody>
        </p:sp>
        <p:grpSp>
          <p:nvGrpSpPr>
            <p:cNvPr id="63" name="ïṣļíḑê">
              <a:extLst>
                <a:ext uri="{FF2B5EF4-FFF2-40B4-BE49-F238E27FC236}">
                  <a16:creationId xmlns="" xmlns:a16="http://schemas.microsoft.com/office/drawing/2014/main" id="{B6BE152E-FEA0-4CDE-BA4D-7E1372EEB7CB}"/>
                </a:ext>
              </a:extLst>
            </p:cNvPr>
            <p:cNvGrpSpPr/>
            <p:nvPr/>
          </p:nvGrpSpPr>
          <p:grpSpPr>
            <a:xfrm>
              <a:off x="7522690" y="2371657"/>
              <a:ext cx="1708289" cy="2778123"/>
              <a:chOff x="661141" y="3214304"/>
              <a:chExt cx="1708289" cy="2778123"/>
            </a:xfrm>
          </p:grpSpPr>
          <p:sp>
            <p:nvSpPr>
              <p:cNvPr id="71" name="îśḻíḑè">
                <a:extLst>
                  <a:ext uri="{FF2B5EF4-FFF2-40B4-BE49-F238E27FC236}">
                    <a16:creationId xmlns="" xmlns:a16="http://schemas.microsoft.com/office/drawing/2014/main" id="{23B3E2EC-5E4D-4B62-9D91-F494F25A8FE8}"/>
                  </a:ext>
                </a:extLst>
              </p:cNvPr>
              <p:cNvSpPr/>
              <p:nvPr/>
            </p:nvSpPr>
            <p:spPr bwMode="auto">
              <a:xfrm>
                <a:off x="661141" y="3627184"/>
                <a:ext cx="1708289" cy="236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技战法积累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技战法推荐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技战法图层解析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技战法自定义生成</a:t>
                </a:r>
                <a:endParaRPr lang="en-US" altLang="zh-CN" sz="1100" dirty="0"/>
              </a:p>
            </p:txBody>
          </p:sp>
          <p:sp>
            <p:nvSpPr>
              <p:cNvPr id="72" name="íś1ïḓè">
                <a:extLst>
                  <a:ext uri="{FF2B5EF4-FFF2-40B4-BE49-F238E27FC236}">
                    <a16:creationId xmlns="" xmlns:a16="http://schemas.microsoft.com/office/drawing/2014/main" id="{4E41FF3F-8104-4D5D-8F1A-AD6EA0291601}"/>
                  </a:ext>
                </a:extLst>
              </p:cNvPr>
              <p:cNvSpPr txBox="1"/>
              <p:nvPr/>
            </p:nvSpPr>
            <p:spPr bwMode="auto">
              <a:xfrm>
                <a:off x="661141" y="3214304"/>
                <a:ext cx="170828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知识沉淀推荐</a:t>
                </a:r>
                <a:endParaRPr lang="en-US" altLang="zh-CN" sz="1800" b="1" dirty="0"/>
              </a:p>
            </p:txBody>
          </p:sp>
        </p:grpSp>
        <p:sp>
          <p:nvSpPr>
            <p:cNvPr id="64" name="íSlïḋè">
              <a:extLst>
                <a:ext uri="{FF2B5EF4-FFF2-40B4-BE49-F238E27FC236}">
                  <a16:creationId xmlns="" xmlns:a16="http://schemas.microsoft.com/office/drawing/2014/main" id="{50281C0F-F6BE-461A-B7FF-B46EEFF586F3}"/>
                </a:ext>
              </a:extLst>
            </p:cNvPr>
            <p:cNvSpPr/>
            <p:nvPr/>
          </p:nvSpPr>
          <p:spPr>
            <a:xfrm rot="10800000" flipV="1">
              <a:off x="9892487" y="4600248"/>
              <a:ext cx="1543056" cy="153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"/>
                  </a:moveTo>
                  <a:lnTo>
                    <a:pt x="21600" y="17565"/>
                  </a:lnTo>
                  <a:cubicBezTo>
                    <a:pt x="21600" y="18143"/>
                    <a:pt x="21600" y="18579"/>
                    <a:pt x="21575" y="18949"/>
                  </a:cubicBezTo>
                  <a:cubicBezTo>
                    <a:pt x="21551" y="19318"/>
                    <a:pt x="21502" y="19621"/>
                    <a:pt x="21403" y="19933"/>
                  </a:cubicBezTo>
                  <a:cubicBezTo>
                    <a:pt x="21280" y="20274"/>
                    <a:pt x="21084" y="20580"/>
                    <a:pt x="20835" y="20830"/>
                  </a:cubicBezTo>
                  <a:cubicBezTo>
                    <a:pt x="20586" y="21081"/>
                    <a:pt x="20282" y="21278"/>
                    <a:pt x="19943" y="21402"/>
                  </a:cubicBezTo>
                  <a:cubicBezTo>
                    <a:pt x="19633" y="21501"/>
                    <a:pt x="19332" y="21551"/>
                    <a:pt x="18962" y="21575"/>
                  </a:cubicBezTo>
                  <a:cubicBezTo>
                    <a:pt x="18593" y="21600"/>
                    <a:pt x="18155" y="21600"/>
                    <a:pt x="17571" y="21600"/>
                  </a:cubicBezTo>
                  <a:lnTo>
                    <a:pt x="4011" y="21600"/>
                  </a:lnTo>
                  <a:cubicBezTo>
                    <a:pt x="3436" y="21600"/>
                    <a:pt x="3003" y="21600"/>
                    <a:pt x="2636" y="21575"/>
                  </a:cubicBezTo>
                  <a:cubicBezTo>
                    <a:pt x="2268" y="21551"/>
                    <a:pt x="1967" y="21501"/>
                    <a:pt x="1657" y="21402"/>
                  </a:cubicBezTo>
                  <a:cubicBezTo>
                    <a:pt x="1318" y="21278"/>
                    <a:pt x="1014" y="21081"/>
                    <a:pt x="765" y="20830"/>
                  </a:cubicBezTo>
                  <a:cubicBezTo>
                    <a:pt x="516" y="20580"/>
                    <a:pt x="320" y="20274"/>
                    <a:pt x="197" y="19933"/>
                  </a:cubicBezTo>
                  <a:cubicBezTo>
                    <a:pt x="98" y="19621"/>
                    <a:pt x="49" y="19318"/>
                    <a:pt x="25" y="18946"/>
                  </a:cubicBezTo>
                  <a:cubicBezTo>
                    <a:pt x="0" y="18575"/>
                    <a:pt x="0" y="18134"/>
                    <a:pt x="0" y="17547"/>
                  </a:cubicBezTo>
                  <a:lnTo>
                    <a:pt x="0" y="0"/>
                  </a:lnTo>
                  <a:lnTo>
                    <a:pt x="21600" y="18"/>
                  </a:lnTo>
                  <a:close/>
                </a:path>
              </a:pathLst>
            </a:custGeom>
            <a:gradFill>
              <a:gsLst>
                <a:gs pos="73000">
                  <a:srgbClr val="0070C0"/>
                </a:gs>
                <a:gs pos="100000">
                  <a:srgbClr val="022D9A"/>
                </a:gs>
              </a:gsLst>
              <a:lin ang="81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/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65" name="iṡ1íďê">
              <a:extLst>
                <a:ext uri="{FF2B5EF4-FFF2-40B4-BE49-F238E27FC236}">
                  <a16:creationId xmlns="" xmlns:a16="http://schemas.microsoft.com/office/drawing/2014/main" id="{75D24CAE-3030-4B0C-A2B8-2834ACB99740}"/>
                </a:ext>
              </a:extLst>
            </p:cNvPr>
            <p:cNvSpPr/>
            <p:nvPr/>
          </p:nvSpPr>
          <p:spPr>
            <a:xfrm flipV="1">
              <a:off x="9809130" y="1445185"/>
              <a:ext cx="1709770" cy="370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"/>
                  </a:moveTo>
                  <a:lnTo>
                    <a:pt x="21600" y="19928"/>
                  </a:lnTo>
                  <a:cubicBezTo>
                    <a:pt x="21600" y="20167"/>
                    <a:pt x="21600" y="20348"/>
                    <a:pt x="21578" y="20501"/>
                  </a:cubicBezTo>
                  <a:cubicBezTo>
                    <a:pt x="21556" y="20654"/>
                    <a:pt x="21511" y="20780"/>
                    <a:pt x="21423" y="20909"/>
                  </a:cubicBezTo>
                  <a:cubicBezTo>
                    <a:pt x="21311" y="21051"/>
                    <a:pt x="21135" y="21177"/>
                    <a:pt x="20910" y="21281"/>
                  </a:cubicBezTo>
                  <a:cubicBezTo>
                    <a:pt x="20685" y="21385"/>
                    <a:pt x="20411" y="21467"/>
                    <a:pt x="20104" y="21518"/>
                  </a:cubicBezTo>
                  <a:cubicBezTo>
                    <a:pt x="19825" y="21559"/>
                    <a:pt x="19553" y="21580"/>
                    <a:pt x="19219" y="21590"/>
                  </a:cubicBezTo>
                  <a:cubicBezTo>
                    <a:pt x="18886" y="21600"/>
                    <a:pt x="18491" y="21600"/>
                    <a:pt x="17964" y="21600"/>
                  </a:cubicBezTo>
                  <a:lnTo>
                    <a:pt x="3620" y="21600"/>
                  </a:lnTo>
                  <a:cubicBezTo>
                    <a:pt x="3101" y="21600"/>
                    <a:pt x="2710" y="21600"/>
                    <a:pt x="2379" y="21590"/>
                  </a:cubicBezTo>
                  <a:cubicBezTo>
                    <a:pt x="2047" y="21580"/>
                    <a:pt x="1775" y="21559"/>
                    <a:pt x="1496" y="21518"/>
                  </a:cubicBezTo>
                  <a:cubicBezTo>
                    <a:pt x="1189" y="21467"/>
                    <a:pt x="915" y="21385"/>
                    <a:pt x="690" y="21281"/>
                  </a:cubicBezTo>
                  <a:cubicBezTo>
                    <a:pt x="465" y="21177"/>
                    <a:pt x="289" y="21051"/>
                    <a:pt x="177" y="20909"/>
                  </a:cubicBezTo>
                  <a:cubicBezTo>
                    <a:pt x="89" y="20780"/>
                    <a:pt x="44" y="20654"/>
                    <a:pt x="22" y="20500"/>
                  </a:cubicBezTo>
                  <a:cubicBezTo>
                    <a:pt x="0" y="20346"/>
                    <a:pt x="0" y="20164"/>
                    <a:pt x="0" y="19920"/>
                  </a:cubicBezTo>
                  <a:lnTo>
                    <a:pt x="0" y="0"/>
                  </a:lnTo>
                  <a:lnTo>
                    <a:pt x="4693" y="19"/>
                  </a:lnTo>
                  <a:cubicBezTo>
                    <a:pt x="4782" y="1546"/>
                    <a:pt x="7481" y="2765"/>
                    <a:pt x="10788" y="2771"/>
                  </a:cubicBezTo>
                  <a:cubicBezTo>
                    <a:pt x="14128" y="2777"/>
                    <a:pt x="16864" y="1548"/>
                    <a:pt x="16944" y="6"/>
                  </a:cubicBezTo>
                  <a:lnTo>
                    <a:pt x="21600" y="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iŝḻiḓê">
              <a:extLst>
                <a:ext uri="{FF2B5EF4-FFF2-40B4-BE49-F238E27FC236}">
                  <a16:creationId xmlns="" xmlns:a16="http://schemas.microsoft.com/office/drawing/2014/main" id="{F525E6A9-4F2B-4D0F-98EF-026EE08E1A36}"/>
                </a:ext>
              </a:extLst>
            </p:cNvPr>
            <p:cNvSpPr/>
            <p:nvPr/>
          </p:nvSpPr>
          <p:spPr bwMode="auto">
            <a:xfrm>
              <a:off x="10288415" y="4770721"/>
              <a:ext cx="751201" cy="7512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  <a:extLst/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67" name="ï$ļïďê">
              <a:extLst>
                <a:ext uri="{FF2B5EF4-FFF2-40B4-BE49-F238E27FC236}">
                  <a16:creationId xmlns="" xmlns:a16="http://schemas.microsoft.com/office/drawing/2014/main" id="{8296F8BD-A2F4-4DB6-A5F6-CEFD0F135CAE}"/>
                </a:ext>
              </a:extLst>
            </p:cNvPr>
            <p:cNvSpPr/>
            <p:nvPr/>
          </p:nvSpPr>
          <p:spPr bwMode="auto">
            <a:xfrm>
              <a:off x="10519622" y="5007256"/>
              <a:ext cx="288806" cy="278132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endParaRPr lang="zh-CN" altLang="en-US"/>
            </a:p>
          </p:txBody>
        </p:sp>
        <p:grpSp>
          <p:nvGrpSpPr>
            <p:cNvPr id="68" name="íşḷidé">
              <a:extLst>
                <a:ext uri="{FF2B5EF4-FFF2-40B4-BE49-F238E27FC236}">
                  <a16:creationId xmlns="" xmlns:a16="http://schemas.microsoft.com/office/drawing/2014/main" id="{9A77FA92-0B69-4343-8DCA-4FF48BC60C89}"/>
                </a:ext>
              </a:extLst>
            </p:cNvPr>
            <p:cNvGrpSpPr/>
            <p:nvPr/>
          </p:nvGrpSpPr>
          <p:grpSpPr>
            <a:xfrm>
              <a:off x="9809871" y="2371657"/>
              <a:ext cx="1708289" cy="2778123"/>
              <a:chOff x="661141" y="3214304"/>
              <a:chExt cx="1708289" cy="2778123"/>
            </a:xfrm>
          </p:grpSpPr>
          <p:sp>
            <p:nvSpPr>
              <p:cNvPr id="69" name="îṩ1íḓè">
                <a:extLst>
                  <a:ext uri="{FF2B5EF4-FFF2-40B4-BE49-F238E27FC236}">
                    <a16:creationId xmlns="" xmlns:a16="http://schemas.microsoft.com/office/drawing/2014/main" id="{2302E779-6C49-4392-907E-88AA8EAC7A2D}"/>
                  </a:ext>
                </a:extLst>
              </p:cNvPr>
              <p:cNvSpPr/>
              <p:nvPr/>
            </p:nvSpPr>
            <p:spPr bwMode="auto">
              <a:xfrm>
                <a:off x="661141" y="3627184"/>
                <a:ext cx="1708289" cy="236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丰富的图区操作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自定义标签</a:t>
                </a:r>
                <a:endParaRPr lang="en-US" altLang="zh-CN" sz="11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知识图谱分享</a:t>
                </a:r>
                <a:endParaRPr lang="en-US" altLang="zh-CN" sz="1100" dirty="0"/>
              </a:p>
            </p:txBody>
          </p:sp>
          <p:sp>
            <p:nvSpPr>
              <p:cNvPr id="70" name="ïŝ1ídè">
                <a:extLst>
                  <a:ext uri="{FF2B5EF4-FFF2-40B4-BE49-F238E27FC236}">
                    <a16:creationId xmlns="" xmlns:a16="http://schemas.microsoft.com/office/drawing/2014/main" id="{D9946B3A-ACEF-4358-B173-0CA7C7E6C512}"/>
                  </a:ext>
                </a:extLst>
              </p:cNvPr>
              <p:cNvSpPr txBox="1"/>
              <p:nvPr/>
            </p:nvSpPr>
            <p:spPr bwMode="auto">
              <a:xfrm>
                <a:off x="661141" y="3214304"/>
                <a:ext cx="170828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交互协作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50619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bd2ce978-887c-4139-8d64-4482b035d1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5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5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82A4D"/>
      </a:accent1>
      <a:accent2>
        <a:srgbClr val="788387"/>
      </a:accent2>
      <a:accent3>
        <a:srgbClr val="9BC713"/>
      </a:accent3>
      <a:accent4>
        <a:srgbClr val="0A3A4E"/>
      </a:accent4>
      <a:accent5>
        <a:srgbClr val="394244"/>
      </a:accent5>
      <a:accent6>
        <a:srgbClr val="505D60"/>
      </a:accent6>
      <a:hlink>
        <a:srgbClr val="2ABC5D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544</TotalTime>
  <Words>2191</Words>
  <Application>Microsoft Office PowerPoint</Application>
  <PresentationFormat>宽屏</PresentationFormat>
  <Paragraphs>354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DengXian</vt:lpstr>
      <vt:lpstr>宋体</vt:lpstr>
      <vt:lpstr>Microsoft YaHei</vt:lpstr>
      <vt:lpstr>Microsoft YaHei</vt:lpstr>
      <vt:lpstr>Arial</vt:lpstr>
      <vt:lpstr>Calibri</vt:lpstr>
      <vt:lpstr>Impact</vt:lpstr>
      <vt:lpstr>Verdana</vt:lpstr>
      <vt:lpstr>Wingdings</vt:lpstr>
      <vt:lpstr>主题5</vt:lpstr>
      <vt:lpstr>知识图谱分析平台介绍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平台分析功能 – 集合碰撞 </vt:lpstr>
      <vt:lpstr>平台分析功能 – 共同邻居 </vt:lpstr>
      <vt:lpstr>平台分析功能 – 路径分析 </vt:lpstr>
      <vt:lpstr>平台分析功能 – 社群划分 </vt:lpstr>
      <vt:lpstr>平台分析功能 – 骨干分析 </vt:lpstr>
      <vt:lpstr>平台分析功能 – 轨迹分析 </vt:lpstr>
      <vt:lpstr>平台分析功能 – 圈选分析</vt:lpstr>
      <vt:lpstr>平台分析功能 – 共现分析</vt:lpstr>
      <vt:lpstr>平台功能 – 协作分享</vt:lpstr>
      <vt:lpstr>PowerPoint 演示文稿</vt:lpstr>
      <vt:lpstr>常用分析场景：</vt:lpstr>
      <vt:lpstr>分析场景案例- Sd团伙挖掘</vt:lpstr>
      <vt:lpstr>分析场景案例- 电话诈骗案串并</vt:lpstr>
      <vt:lpstr>分析场景案例- 电话诈骗案串并</vt:lpstr>
      <vt:lpstr>分析场景案例- 在逃嫌犯追踪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49</cp:revision>
  <cp:lastPrinted>2018-08-28T16:00:00Z</cp:lastPrinted>
  <dcterms:created xsi:type="dcterms:W3CDTF">2018-08-28T16:00:00Z</dcterms:created>
  <dcterms:modified xsi:type="dcterms:W3CDTF">2019-02-14T07:43:02Z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